
<file path=[Content_Types].xml><?xml version="1.0" encoding="utf-8"?>
<Types xmlns="http://schemas.openxmlformats.org/package/2006/content-types">
  <Default ContentType="application/vnd.openxmlformats-officedocument.vmlDrawing" Extension="vml"/>
  <Default ContentType="application/x-fontdata" Extension="fntdata"/>
  <Default ContentType="application/vnd.openxmlformats-officedocument.oleObject" Extension="bin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oleObject" PartName="/ppt/embeddings/oleObject9.bin"/>
  <Override ContentType="application/vnd.openxmlformats-officedocument.oleObject" PartName="/ppt/embeddings/oleObject32.bin"/>
  <Override ContentType="application/vnd.openxmlformats-officedocument.oleObject" PartName="/ppt/embeddings/oleObject15.bin"/>
  <Override ContentType="application/vnd.openxmlformats-officedocument.oleObject" PartName="/ppt/embeddings/oleObject40.bin"/>
  <Override ContentType="application/vnd.openxmlformats-officedocument.oleObject" PartName="/ppt/embeddings/oleObject41.bin"/>
  <Override ContentType="application/vnd.openxmlformats-officedocument.oleObject" PartName="/ppt/embeddings/oleObject8.bin"/>
  <Override ContentType="application/vnd.openxmlformats-officedocument.oleObject" PartName="/ppt/embeddings/oleObject33.bin"/>
  <Override ContentType="application/vnd.openxmlformats-officedocument.oleObject" PartName="/ppt/embeddings/oleObject24.bin"/>
  <Override ContentType="application/vnd.openxmlformats-officedocument.oleObject" PartName="/ppt/embeddings/oleObject25.bin"/>
  <Override ContentType="application/vnd.openxmlformats-officedocument.oleObject" PartName="/ppt/embeddings/oleObject17.bin"/>
  <Override ContentType="application/vnd.openxmlformats-officedocument.oleObject" PartName="/ppt/embeddings/oleObject42.bin"/>
  <Override ContentType="application/vnd.openxmlformats-officedocument.oleObject" PartName="/ppt/embeddings/oleObject7.bin"/>
  <Override ContentType="application/vnd.openxmlformats-officedocument.oleObject" PartName="/ppt/embeddings/oleObject16.bin"/>
  <Override ContentType="application/vnd.openxmlformats-officedocument.oleObject" PartName="/ppt/embeddings/oleObject34.bin"/>
  <Override ContentType="application/vnd.openxmlformats-officedocument.oleObject" PartName="/ppt/embeddings/oleObject18.bin"/>
  <Override ContentType="application/vnd.openxmlformats-officedocument.oleObject" PartName="/ppt/embeddings/oleObject1.bin"/>
  <Override ContentType="application/vnd.openxmlformats-officedocument.oleObject" PartName="/ppt/embeddings/oleObject52.bin"/>
  <Override ContentType="application/vnd.openxmlformats-officedocument.oleObject" PartName="/ppt/embeddings/oleObject48.bin"/>
  <Override ContentType="application/vnd.openxmlformats-officedocument.oleObject" PartName="/ppt/embeddings/oleObject35.bin"/>
  <Override ContentType="application/vnd.openxmlformats-officedocument.oleObject" PartName="/ppt/embeddings/oleObject22.bin"/>
  <Override ContentType="application/vnd.openxmlformats-officedocument.oleObject" PartName="/ppt/embeddings/oleObject19.bin"/>
  <Override ContentType="application/vnd.openxmlformats-officedocument.oleObject" PartName="/ppt/embeddings/oleObject49.bin"/>
  <Override ContentType="application/vnd.openxmlformats-officedocument.oleObject" PartName="/ppt/embeddings/oleObject53.bin"/>
  <Override ContentType="application/vnd.openxmlformats-officedocument.oleObject" PartName="/ppt/embeddings/oleObject10.bin"/>
  <Override ContentType="application/vnd.openxmlformats-officedocument.oleObject" PartName="/ppt/embeddings/oleObject23.bin"/>
  <Override ContentType="application/vnd.openxmlformats-officedocument.oleObject" PartName="/ppt/embeddings/oleObject36.bin"/>
  <Override ContentType="application/vnd.openxmlformats-officedocument.oleObject" PartName="/ppt/embeddings/oleObject37.bin"/>
  <Override ContentType="application/vnd.openxmlformats-officedocument.oleObject" PartName="/ppt/embeddings/oleObject45.bin"/>
  <Override ContentType="application/vnd.openxmlformats-officedocument.oleObject" PartName="/ppt/embeddings/oleObject29.bin"/>
  <Override ContentType="application/vnd.openxmlformats-officedocument.oleObject" PartName="/ppt/embeddings/oleObject54.bin"/>
  <Override ContentType="application/vnd.openxmlformats-officedocument.oleObject" PartName="/ppt/embeddings/oleObject4.bin"/>
  <Override ContentType="application/vnd.openxmlformats-officedocument.oleObject" PartName="/ppt/embeddings/oleObject28.bin"/>
  <Override ContentType="application/vnd.openxmlformats-officedocument.oleObject" PartName="/ppt/embeddings/oleObject11.bin"/>
  <Override ContentType="application/vnd.openxmlformats-officedocument.oleObject" PartName="/ppt/embeddings/oleObject46.bin"/>
  <Override ContentType="application/vnd.openxmlformats-officedocument.oleObject" PartName="/ppt/embeddings/oleObject20.bin"/>
  <Override ContentType="application/vnd.openxmlformats-officedocument.oleObject" PartName="/ppt/embeddings/oleObject12.bin"/>
  <Override ContentType="application/vnd.openxmlformats-officedocument.oleObject" PartName="/ppt/embeddings/oleObject3.bin"/>
  <Override ContentType="application/vnd.openxmlformats-officedocument.oleObject" PartName="/ppt/embeddings/oleObject55.bin"/>
  <Override ContentType="application/vnd.openxmlformats-officedocument.oleObject" PartName="/ppt/embeddings/oleObject2.bin"/>
  <Override ContentType="application/vnd.openxmlformats-officedocument.oleObject" PartName="/ppt/embeddings/oleObject47.bin"/>
  <Override ContentType="application/vnd.openxmlformats-officedocument.oleObject" PartName="/ppt/embeddings/oleObject21.bin"/>
  <Override ContentType="application/vnd.openxmlformats-officedocument.oleObject" PartName="/ppt/embeddings/oleObject38.bin"/>
  <Override ContentType="application/vnd.openxmlformats-officedocument.oleObject" PartName="/ppt/embeddings/oleObject13.bin"/>
  <Override ContentType="application/vnd.openxmlformats-officedocument.oleObject" PartName="/ppt/embeddings/oleObject26.bin"/>
  <Override ContentType="application/vnd.openxmlformats-officedocument.oleObject" PartName="/ppt/embeddings/oleObject51.bin"/>
  <Override ContentType="application/vnd.openxmlformats-officedocument.oleObject" PartName="/ppt/embeddings/oleObject6.bin"/>
  <Override ContentType="application/vnd.openxmlformats-officedocument.oleObject" PartName="/ppt/embeddings/oleObject30.bin"/>
  <Override ContentType="application/vnd.openxmlformats-officedocument.oleObject" PartName="/ppt/embeddings/oleObject43.bin"/>
  <Override ContentType="application/vnd.openxmlformats-officedocument.oleObject" PartName="/ppt/embeddings/oleObject39.bin"/>
  <Override ContentType="application/vnd.openxmlformats-officedocument.oleObject" PartName="/ppt/embeddings/oleObject44.bin"/>
  <Override ContentType="application/vnd.openxmlformats-officedocument.oleObject" PartName="/ppt/embeddings/oleObject50.bin"/>
  <Override ContentType="application/vnd.openxmlformats-officedocument.oleObject" PartName="/ppt/embeddings/oleObject14.bin"/>
  <Override ContentType="application/vnd.openxmlformats-officedocument.oleObject" PartName="/ppt/embeddings/oleObject31.bin"/>
  <Override ContentType="application/vnd.openxmlformats-officedocument.oleObject" PartName="/ppt/embeddings/oleObject5.bin"/>
  <Override ContentType="application/vnd.openxmlformats-officedocument.oleObject" PartName="/ppt/embeddings/oleObject27.bin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</p:sldIdLst>
  <p:sldSz cy="6858000" cx="9144000"/>
  <p:notesSz cx="6934200" cy="9220200"/>
  <p:embeddedFontLst>
    <p:embeddedFont>
      <p:font typeface="Tahoma"/>
      <p:regular r:id="rId112"/>
      <p:bold r:id="rId1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736">
          <p15:clr>
            <a:srgbClr val="A4A3A4"/>
          </p15:clr>
        </p15:guide>
      </p15:sldGuideLst>
    </p:ext>
    <p:ext uri="{2D200454-40CA-4A62-9FC3-DE9A4176ACB9}">
      <p15:notesGuideLst>
        <p15:guide id="1" orient="horz" pos="2905">
          <p15:clr>
            <a:srgbClr val="A4A3A4"/>
          </p15:clr>
        </p15:guide>
        <p15:guide id="2" pos="2185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114" roundtripDataSignature="AMtx7mgEfLZVMy8BBQw0rBTWDs0obsP2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89C4F0B-D7C6-40AF-B686-C2E166B627E8}">
  <a:tblStyle styleId="{F89C4F0B-D7C6-40AF-B686-C2E166B627E8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E6FF"/>
          </a:solidFill>
        </a:fill>
      </a:tcStyle>
    </a:wholeTbl>
    <a:band1H>
      <a:tcTxStyle/>
      <a:tcStyle>
        <a:fill>
          <a:solidFill>
            <a:srgbClr val="FFCAFF"/>
          </a:solidFill>
        </a:fill>
      </a:tcStyle>
    </a:band1H>
    <a:band2H>
      <a:tcTxStyle/>
    </a:band2H>
    <a:band1V>
      <a:tcTxStyle/>
      <a:tcStyle>
        <a:fill>
          <a:solidFill>
            <a:srgbClr val="FFCAFF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80C366E5-697D-4A5F-81FB-FAF204213727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fill>
          <a:solidFill>
            <a:srgbClr val="E6E6E6"/>
          </a:solidFill>
        </a:fill>
      </a:tcStyle>
    </a:band1H>
    <a:band2H>
      <a:tcTxStyle/>
    </a:band2H>
    <a:band1V>
      <a:tcTxStyle/>
      <a:tcStyle>
        <a:fill>
          <a:solidFill>
            <a:srgbClr val="E6E6E6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3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3"/>
          </a:solidFill>
        </a:fill>
      </a:tcStyle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Arial"/>
          <a:ea typeface="Arial"/>
          <a:cs typeface="Arial"/>
        </a:font>
        <a:schemeClr val="dk1"/>
      </a:tcTxStyle>
    </a:seCell>
    <a:swCell>
      <a:tcTxStyle b="on" i="off">
        <a:font>
          <a:latin typeface="Arial"/>
          <a:ea typeface="Arial"/>
          <a:cs typeface="Arial"/>
        </a:font>
        <a:schemeClr val="dk1"/>
      </a:tcTx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3"/>
          </a:solidFill>
        </a:fill>
      </a:tcStyle>
    </a:firstRow>
    <a:neCell>
      <a:tcTxStyle/>
    </a:neCell>
    <a:nwCell>
      <a:tcTxStyle/>
    </a:nwCell>
  </a:tblStyle>
  <a:tblStyle styleId="{39AA0C12-EE51-481E-AFF1-C85D75793B25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736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905" orient="horz"/>
        <p:guide pos="2185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customschemas.google.com/relationships/presentationmetadata" Target="metadata"/><Relationship Id="rId18" Type="http://schemas.openxmlformats.org/officeDocument/2006/relationships/slide" Target="slides/slide12.xml"/><Relationship Id="rId113" Type="http://schemas.openxmlformats.org/officeDocument/2006/relationships/font" Target="fonts/Tahoma-bold.fntdata"/><Relationship Id="rId112" Type="http://schemas.openxmlformats.org/officeDocument/2006/relationships/font" Target="fonts/Tahoma-regular.fntdata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10.vml.rels><?xml version="1.0" encoding="UTF-8" standalone="yes"?>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5.png"/></Relationships>
</file>

<file path=ppt/drawings/_rels/vmlDrawing11.vml.rels><?xml version="1.0" encoding="UTF-8" standalone="yes"?>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3.png"/><Relationship Id="rId3" Type="http://schemas.openxmlformats.org/officeDocument/2006/relationships/image" Target="../media/image25.png"/></Relationships>
</file>

<file path=ppt/drawings/_rels/vmlDrawing12.vml.rels><?xml version="1.0" encoding="UTF-8" standalone="yes"?>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26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drawings/_rels/vmlDrawing13.vml.rels><?xml version="1.0" encoding="UTF-8" standalone="yes"?>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drawings/_rels/vmlDrawing14.vml.rels><?xml version="1.0" encoding="UTF-8" standalone="yes"?>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6.png"/><Relationship Id="rId3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drawings/_rels/vmlDrawing15.v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16.vml.rels><?xml version="1.0" encoding="UTF-8" standalone="yes"?>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6.png"/><Relationship Id="rId3" Type="http://schemas.openxmlformats.org/officeDocument/2006/relationships/image" Target="../media/image30.png"/></Relationships>
</file>

<file path=ppt/drawings/_rels/vmlDrawing17.v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31.png"/></Relationships>
</file>

<file path=ppt/drawings/_rels/vmlDrawing18.vml.rels><?xml version="1.0" encoding="UTF-8" standalone="yes"?><Relationships xmlns="http://schemas.openxmlformats.org/package/2006/relationships"><Relationship Id="rId1" Type="http://schemas.openxmlformats.org/officeDocument/2006/relationships/image" Target="../media/image36.png"/></Relationships>
</file>

<file path=ppt/drawings/_rels/vmlDrawing19.vml.rels><?xml version="1.0" encoding="UTF-8" standalone="yes"?><Relationships xmlns="http://schemas.openxmlformats.org/package/2006/relationships"><Relationship Id="rId1" Type="http://schemas.openxmlformats.org/officeDocument/2006/relationships/image" Target="../media/image33.png"/></Relationships>
</file>

<file path=ppt/drawings/_rels/vmlDrawing2.v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20.vml.rels><?xml version="1.0" encoding="UTF-8" standalone="yes"?>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5.png"/></Relationships>
</file>

<file path=ppt/drawings/_rels/vmlDrawing21.vml.rels><?xml version="1.0" encoding="UTF-8" standalone="yes"?><Relationships xmlns="http://schemas.openxmlformats.org/package/2006/relationships"><Relationship Id="rId1" Type="http://schemas.openxmlformats.org/officeDocument/2006/relationships/image" Target="../media/image51.png"/></Relationships>
</file>

<file path=ppt/drawings/_rels/vmlDrawing22.vml.rels><?xml version="1.0" encoding="UTF-8" standalone="yes"?>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13.png"/></Relationships>
</file>

<file path=ppt/drawings/_rels/vmlDrawing23.vml.rels><?xml version="1.0" encoding="UTF-8" standalone="yes"?>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24.vml.rels><?xml version="1.0" encoding="UTF-8" standalone="yes"?><Relationships xmlns="http://schemas.openxmlformats.org/package/2006/relationships"><Relationship Id="rId1" Type="http://schemas.openxmlformats.org/officeDocument/2006/relationships/image" Target="../media/image35.png"/></Relationships>
</file>

<file path=ppt/drawings/_rels/vmlDrawing25.vml.rels><?xml version="1.0" encoding="UTF-8" standalone="yes"?><Relationships xmlns="http://schemas.openxmlformats.org/package/2006/relationships"><Relationship Id="rId1" Type="http://schemas.openxmlformats.org/officeDocument/2006/relationships/image" Target="../media/image44.png"/></Relationships>
</file>

<file path=ppt/drawings/_rels/vmlDrawing26.vml.rels><?xml version="1.0" encoding="UTF-8" standalone="yes"?>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6.png"/><Relationship Id="rId3" Type="http://schemas.openxmlformats.org/officeDocument/2006/relationships/image" Target="../media/image42.png"/></Relationships>
</file>

<file path=ppt/drawings/_rels/vmlDrawing27.vml.rels><?xml version="1.0" encoding="UTF-8" standalone="yes"?>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59.png"/></Relationships>
</file>

<file path=ppt/drawings/_rels/vmlDrawing28.vml.rels><?xml version="1.0" encoding="UTF-8" standalone="yes"?>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6.png"/></Relationships>
</file>

<file path=ppt/drawings/_rels/vmlDrawing29.vml.rels><?xml version="1.0" encoding="UTF-8" standalone="yes"?><Relationships xmlns="http://schemas.openxmlformats.org/package/2006/relationships"><Relationship Id="rId1" Type="http://schemas.openxmlformats.org/officeDocument/2006/relationships/image" Target="../media/image70.png"/></Relationships>
</file>

<file path=ppt/drawings/_rels/vmlDrawing3.v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4.v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5.vml.rels><?xml version="1.0" encoding="UTF-8" standalone="yes"?>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6.vml.rels><?xml version="1.0" encoding="UTF-8" standalone="yes"?>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7.vml.rels><?xml version="1.0" encoding="UTF-8" standalone="yes"?>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0.png"/></Relationships>
</file>

<file path=ppt/drawings/_rels/vmlDrawing8.vml.rels><?xml version="1.0" encoding="UTF-8" standalone="yes"?>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3.png"/><Relationship Id="rId3" Type="http://schemas.openxmlformats.org/officeDocument/2006/relationships/image" Target="../media/image3.png"/></Relationships>
</file>

<file path=ppt/drawings/_rels/vmlDrawing9.v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8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7950" lIns="95900" spcFirstLastPara="1" rIns="95900" wrap="square" tIns="4795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/>
          <p:nvPr>
            <p:ph idx="2" type="sldImg"/>
          </p:nvPr>
        </p:nvSpPr>
        <p:spPr>
          <a:xfrm>
            <a:off x="1166813" y="693738"/>
            <a:ext cx="4605337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4" name="Google Shape;54;p1:notes"/>
          <p:cNvSpPr txBox="1"/>
          <p:nvPr>
            <p:ph idx="1" type="body"/>
          </p:nvPr>
        </p:nvSpPr>
        <p:spPr>
          <a:xfrm>
            <a:off x="923925" y="4379913"/>
            <a:ext cx="5086350" cy="414655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350" lIns="90725" spcFirstLastPara="1" rIns="90725" wrap="square" tIns="45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100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4" name="Google Shape;1634;p100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101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101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102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102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103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103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104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104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105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105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1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2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2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3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4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5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6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6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7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8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8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9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9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2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0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0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1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2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3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4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4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5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6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6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7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7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8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8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9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9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3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0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0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1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1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2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2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3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3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4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4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5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35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36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6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7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37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38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38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39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39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4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40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40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41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41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42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42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43:notes"/>
          <p:cNvSpPr/>
          <p:nvPr>
            <p:ph idx="2" type="sldImg"/>
          </p:nvPr>
        </p:nvSpPr>
        <p:spPr>
          <a:xfrm>
            <a:off x="1166813" y="693738"/>
            <a:ext cx="4605337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9" name="Google Shape;1129;p43:notes"/>
          <p:cNvSpPr txBox="1"/>
          <p:nvPr>
            <p:ph idx="1" type="body"/>
          </p:nvPr>
        </p:nvSpPr>
        <p:spPr>
          <a:xfrm>
            <a:off x="923925" y="4379913"/>
            <a:ext cx="5086350" cy="41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325" lIns="90700" spcFirstLastPara="1" rIns="90700" wrap="square" tIns="45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44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44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45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45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46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46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47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47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48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48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49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49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5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50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50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51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51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52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52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53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53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54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54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55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55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56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56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57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57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58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58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59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59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6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60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60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61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61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62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62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63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63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64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64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65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65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66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66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67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67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68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68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69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69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7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70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70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71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71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72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72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73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73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74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74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75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75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76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5" name="Google Shape;1435;p76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77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77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78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9" name="Google Shape;1449;p78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79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79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8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80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80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81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81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82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82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83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83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84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84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85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85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86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86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87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87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88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88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89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89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9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90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90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91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91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92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92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93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93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94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94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95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95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96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96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97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97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98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p98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99:notes"/>
          <p:cNvSpPr txBox="1"/>
          <p:nvPr>
            <p:ph idx="1" type="body"/>
          </p:nvPr>
        </p:nvSpPr>
        <p:spPr>
          <a:xfrm>
            <a:off x="922338" y="4379913"/>
            <a:ext cx="5087937" cy="4146550"/>
          </a:xfrm>
          <a:prstGeom prst="rect">
            <a:avLst/>
          </a:prstGeom>
        </p:spPr>
        <p:txBody>
          <a:bodyPr anchorCtr="0" anchor="t" bIns="47950" lIns="95900" spcFirstLastPara="1" rIns="95900" wrap="square" tIns="479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99:notes"/>
          <p:cNvSpPr/>
          <p:nvPr>
            <p:ph idx="2" type="sldImg"/>
          </p:nvPr>
        </p:nvSpPr>
        <p:spPr>
          <a:xfrm>
            <a:off x="1173163" y="698500"/>
            <a:ext cx="4591050" cy="3443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07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07"/>
          <p:cNvSpPr txBox="1"/>
          <p:nvPr>
            <p:ph idx="1" type="body"/>
          </p:nvPr>
        </p:nvSpPr>
        <p:spPr>
          <a:xfrm>
            <a:off x="411163" y="1143000"/>
            <a:ext cx="83185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314325" lvl="0" marL="457200" algn="l">
              <a:spcBef>
                <a:spcPts val="180"/>
              </a:spcBef>
              <a:spcAft>
                <a:spcPts val="0"/>
              </a:spcAft>
              <a:buSzPts val="1350"/>
              <a:buChar char="●"/>
              <a:defRPr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08610" lvl="2" marL="1371600" algn="l">
              <a:spcBef>
                <a:spcPts val="400"/>
              </a:spcBef>
              <a:spcAft>
                <a:spcPts val="0"/>
              </a:spcAft>
              <a:buSzPts val="1260"/>
              <a:buChar char="◆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lv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11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228600" lvl="0" marL="457200" algn="l">
              <a:spcBef>
                <a:spcPts val="140"/>
              </a:spcBef>
              <a:spcAft>
                <a:spcPts val="0"/>
              </a:spcAft>
              <a:buSzPts val="1050"/>
              <a:buNone/>
              <a:defRPr sz="1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7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17"/>
          <p:cNvSpPr txBox="1"/>
          <p:nvPr>
            <p:ph idx="1" type="body"/>
          </p:nvPr>
        </p:nvSpPr>
        <p:spPr>
          <a:xfrm rot="5400000">
            <a:off x="1979613" y="-425450"/>
            <a:ext cx="5181600" cy="83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314325" lvl="0" marL="457200" algn="l">
              <a:spcBef>
                <a:spcPts val="180"/>
              </a:spcBef>
              <a:spcAft>
                <a:spcPts val="0"/>
              </a:spcAft>
              <a:buSzPts val="1350"/>
              <a:buChar char="●"/>
              <a:defRPr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08610" lvl="2" marL="1371600" algn="l">
              <a:spcBef>
                <a:spcPts val="400"/>
              </a:spcBef>
              <a:spcAft>
                <a:spcPts val="0"/>
              </a:spcAft>
              <a:buSzPts val="1260"/>
              <a:buChar char="◆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8"/>
          <p:cNvSpPr txBox="1"/>
          <p:nvPr>
            <p:ph type="title"/>
          </p:nvPr>
        </p:nvSpPr>
        <p:spPr>
          <a:xfrm rot="5400000">
            <a:off x="4600576" y="2195513"/>
            <a:ext cx="6172200" cy="2085975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18"/>
          <p:cNvSpPr txBox="1"/>
          <p:nvPr>
            <p:ph idx="1" type="body"/>
          </p:nvPr>
        </p:nvSpPr>
        <p:spPr>
          <a:xfrm rot="5400000">
            <a:off x="350044" y="183356"/>
            <a:ext cx="6172200" cy="611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314325" lvl="0" marL="457200" algn="l">
              <a:spcBef>
                <a:spcPts val="180"/>
              </a:spcBef>
              <a:spcAft>
                <a:spcPts val="0"/>
              </a:spcAft>
              <a:buSzPts val="1350"/>
              <a:buChar char="●"/>
              <a:defRPr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08610" lvl="2" marL="1371600" algn="l">
              <a:spcBef>
                <a:spcPts val="400"/>
              </a:spcBef>
              <a:spcAft>
                <a:spcPts val="0"/>
              </a:spcAft>
              <a:buSzPts val="1260"/>
              <a:buChar char="◆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lip Art" type="txAndClipArt">
  <p:cSld name="TEXT_AND_CLIPAR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8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08"/>
          <p:cNvSpPr txBox="1"/>
          <p:nvPr>
            <p:ph idx="1" type="body"/>
          </p:nvPr>
        </p:nvSpPr>
        <p:spPr>
          <a:xfrm>
            <a:off x="411163" y="1143000"/>
            <a:ext cx="408305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314325" lvl="0" marL="457200" algn="l">
              <a:spcBef>
                <a:spcPts val="180"/>
              </a:spcBef>
              <a:spcAft>
                <a:spcPts val="0"/>
              </a:spcAft>
              <a:buSzPts val="1350"/>
              <a:buChar char="●"/>
              <a:defRPr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08610" lvl="2" marL="1371600" algn="l">
              <a:spcBef>
                <a:spcPts val="400"/>
              </a:spcBef>
              <a:spcAft>
                <a:spcPts val="0"/>
              </a:spcAft>
              <a:buSzPts val="1260"/>
              <a:buChar char="◆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08"/>
          <p:cNvSpPr/>
          <p:nvPr>
            <p:ph idx="2" type="clipArt"/>
          </p:nvPr>
        </p:nvSpPr>
        <p:spPr>
          <a:xfrm>
            <a:off x="4646613" y="1143000"/>
            <a:ext cx="4083050" cy="5181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09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1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1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lvl="0" algn="ctr">
              <a:spcBef>
                <a:spcPts val="28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2pPr>
            <a:lvl3pPr lvl="2" algn="ctr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1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1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SzPts val="1500"/>
              <a:buNone/>
              <a:defRPr sz="20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SzPts val="1120"/>
              <a:buNone/>
              <a:defRPr sz="1600"/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3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13"/>
          <p:cNvSpPr txBox="1"/>
          <p:nvPr>
            <p:ph idx="1" type="body"/>
          </p:nvPr>
        </p:nvSpPr>
        <p:spPr>
          <a:xfrm>
            <a:off x="411163" y="1143000"/>
            <a:ext cx="408305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361950" lvl="0" marL="457200" algn="l">
              <a:spcBef>
                <a:spcPts val="280"/>
              </a:spcBef>
              <a:spcAft>
                <a:spcPts val="0"/>
              </a:spcAft>
              <a:buSzPts val="2100"/>
              <a:buChar char="●"/>
              <a:defRPr sz="2800"/>
            </a:lvl1pPr>
            <a:lvl2pPr indent="-381000" lvl="1" marL="914400" algn="l">
              <a:spcBef>
                <a:spcPts val="400"/>
              </a:spcBef>
              <a:spcAft>
                <a:spcPts val="0"/>
              </a:spcAft>
              <a:buSzPts val="2400"/>
              <a:buChar char="–"/>
              <a:defRPr sz="2400"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SzPts val="1400"/>
              <a:buChar char="◆"/>
              <a:defRPr sz="2000"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9pPr>
          </a:lstStyle>
          <a:p/>
        </p:txBody>
      </p:sp>
      <p:sp>
        <p:nvSpPr>
          <p:cNvPr id="31" name="Google Shape;31;p113"/>
          <p:cNvSpPr txBox="1"/>
          <p:nvPr>
            <p:ph idx="2" type="body"/>
          </p:nvPr>
        </p:nvSpPr>
        <p:spPr>
          <a:xfrm>
            <a:off x="4646613" y="1143000"/>
            <a:ext cx="408305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361950" lvl="0" marL="457200" algn="l">
              <a:spcBef>
                <a:spcPts val="280"/>
              </a:spcBef>
              <a:spcAft>
                <a:spcPts val="0"/>
              </a:spcAft>
              <a:buSzPts val="2100"/>
              <a:buChar char="●"/>
              <a:defRPr sz="2800"/>
            </a:lvl1pPr>
            <a:lvl2pPr indent="-381000" lvl="1" marL="914400" algn="l">
              <a:spcBef>
                <a:spcPts val="400"/>
              </a:spcBef>
              <a:spcAft>
                <a:spcPts val="0"/>
              </a:spcAft>
              <a:buSzPts val="2400"/>
              <a:buChar char="–"/>
              <a:defRPr sz="2400"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SzPts val="1400"/>
              <a:buChar char="◆"/>
              <a:defRPr sz="2000"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lv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14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SzPts val="18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9pPr>
          </a:lstStyle>
          <a:p/>
        </p:txBody>
      </p:sp>
      <p:sp>
        <p:nvSpPr>
          <p:cNvPr id="35" name="Google Shape;35;p114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342900" lvl="0" marL="457200" algn="l">
              <a:spcBef>
                <a:spcPts val="240"/>
              </a:spcBef>
              <a:spcAft>
                <a:spcPts val="0"/>
              </a:spcAft>
              <a:buSzPts val="1800"/>
              <a:buChar char="●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2pPr>
            <a:lvl3pPr indent="-308610" lvl="2" marL="1371600" algn="l">
              <a:spcBef>
                <a:spcPts val="400"/>
              </a:spcBef>
              <a:spcAft>
                <a:spcPts val="0"/>
              </a:spcAft>
              <a:buSzPts val="1260"/>
              <a:buChar char="◆"/>
              <a:defRPr sz="1800"/>
            </a:lvl3pPr>
            <a:lvl4pPr indent="-3302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/>
            </a:lvl9pPr>
          </a:lstStyle>
          <a:p/>
        </p:txBody>
      </p:sp>
      <p:sp>
        <p:nvSpPr>
          <p:cNvPr id="36" name="Google Shape;36;p114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SzPts val="18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9pPr>
          </a:lstStyle>
          <a:p/>
        </p:txBody>
      </p:sp>
      <p:sp>
        <p:nvSpPr>
          <p:cNvPr id="37" name="Google Shape;37;p114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342900" lvl="0" marL="457200" algn="l">
              <a:spcBef>
                <a:spcPts val="240"/>
              </a:spcBef>
              <a:spcAft>
                <a:spcPts val="0"/>
              </a:spcAft>
              <a:buSzPts val="1800"/>
              <a:buChar char="●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2pPr>
            <a:lvl3pPr indent="-308610" lvl="2" marL="1371600" algn="l">
              <a:spcBef>
                <a:spcPts val="400"/>
              </a:spcBef>
              <a:spcAft>
                <a:spcPts val="0"/>
              </a:spcAft>
              <a:buSzPts val="1260"/>
              <a:buChar char="◆"/>
              <a:defRPr sz="1800"/>
            </a:lvl3pPr>
            <a:lvl4pPr indent="-3302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•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5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lv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15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381000" lvl="0" marL="457200" algn="l">
              <a:spcBef>
                <a:spcPts val="320"/>
              </a:spcBef>
              <a:spcAft>
                <a:spcPts val="0"/>
              </a:spcAft>
              <a:buSzPts val="2400"/>
              <a:buChar char="●"/>
              <a:defRPr sz="3200"/>
            </a:lvl1pPr>
            <a:lvl2pPr indent="-406400" lvl="1" marL="914400" algn="l">
              <a:spcBef>
                <a:spcPts val="400"/>
              </a:spcBef>
              <a:spcAft>
                <a:spcPts val="0"/>
              </a:spcAft>
              <a:buSzPts val="2800"/>
              <a:buChar char="–"/>
              <a:defRPr sz="2800"/>
            </a:lvl2pPr>
            <a:lvl3pPr indent="-335280" lvl="2" marL="1371600" algn="l">
              <a:spcBef>
                <a:spcPts val="400"/>
              </a:spcBef>
              <a:spcAft>
                <a:spcPts val="0"/>
              </a:spcAft>
              <a:buSzPts val="1680"/>
              <a:buChar char="◆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9pPr>
          </a:lstStyle>
          <a:p/>
        </p:txBody>
      </p:sp>
      <p:sp>
        <p:nvSpPr>
          <p:cNvPr id="41" name="Google Shape;41;p115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228600" lvl="0" marL="457200" algn="l">
              <a:spcBef>
                <a:spcPts val="140"/>
              </a:spcBef>
              <a:spcAft>
                <a:spcPts val="0"/>
              </a:spcAft>
              <a:buSzPts val="1050"/>
              <a:buNone/>
              <a:defRPr sz="1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6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lv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7" name="Google Shape;7;p106"/>
          <p:cNvSpPr txBox="1"/>
          <p:nvPr>
            <p:ph idx="1" type="body"/>
          </p:nvPr>
        </p:nvSpPr>
        <p:spPr>
          <a:xfrm>
            <a:off x="411163" y="1143000"/>
            <a:ext cx="83185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36195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0C7B9C"/>
              </a:buClr>
              <a:buSzPts val="2100"/>
              <a:buFont typeface="Arial"/>
              <a:buChar char="●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0C7B9C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0C7B9C"/>
              </a:buClr>
              <a:buSzPts val="1400"/>
              <a:buFont typeface="Noto Sans Symbols"/>
              <a:buChar char="◆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grpSp>
        <p:nvGrpSpPr>
          <p:cNvPr id="8" name="Google Shape;8;p106"/>
          <p:cNvGrpSpPr/>
          <p:nvPr/>
        </p:nvGrpSpPr>
        <p:grpSpPr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9" name="Google Shape;9;p106"/>
            <p:cNvSpPr/>
            <p:nvPr/>
          </p:nvSpPr>
          <p:spPr>
            <a:xfrm>
              <a:off x="264" y="788"/>
              <a:ext cx="5232" cy="61"/>
            </a:xfrm>
            <a:prstGeom prst="rect">
              <a:avLst/>
            </a:prstGeom>
            <a:gradFill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;p106"/>
            <p:cNvSpPr/>
            <p:nvPr/>
          </p:nvSpPr>
          <p:spPr>
            <a:xfrm>
              <a:off x="264" y="881"/>
              <a:ext cx="5232" cy="31"/>
            </a:xfrm>
            <a:prstGeom prst="rect">
              <a:avLst/>
            </a:prstGeom>
            <a:gradFill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" name="Google Shape;11;p106"/>
          <p:cNvSpPr txBox="1"/>
          <p:nvPr/>
        </p:nvSpPr>
        <p:spPr>
          <a:xfrm>
            <a:off x="457200" y="6400800"/>
            <a:ext cx="85344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3/8/2021                      Introduction to Data Mining, 2</a:t>
            </a:r>
            <a:r>
              <a:rPr b="1" baseline="3000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nd</a:t>
            </a: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Edition 			           </a:t>
            </a:r>
            <a:fld id="{00000000-1234-1234-1234-123412341234}" type="slidenum"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vmlDrawing" Target="../drawings/vmlDrawing6.vml"/><Relationship Id="rId4" Type="http://schemas.openxmlformats.org/officeDocument/2006/relationships/oleObject" Target="../embeddings/oleObject6.bin"/><Relationship Id="rId5" Type="http://schemas.openxmlformats.org/officeDocument/2006/relationships/oleObject" Target="../embeddings/oleObject6.bin"/><Relationship Id="rId6" Type="http://schemas.openxmlformats.org/officeDocument/2006/relationships/image" Target="../media/image11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77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74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71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75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72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7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vmlDrawing" Target="../drawings/vmlDrawing7.vml"/><Relationship Id="rId4" Type="http://schemas.openxmlformats.org/officeDocument/2006/relationships/oleObject" Target="../embeddings/oleObject7.bin"/><Relationship Id="rId9" Type="http://schemas.openxmlformats.org/officeDocument/2006/relationships/image" Target="../media/image10.png"/><Relationship Id="rId5" Type="http://schemas.openxmlformats.org/officeDocument/2006/relationships/oleObject" Target="../embeddings/oleObject7.bin"/><Relationship Id="rId6" Type="http://schemas.openxmlformats.org/officeDocument/2006/relationships/image" Target="../media/image12.png"/><Relationship Id="rId7" Type="http://schemas.openxmlformats.org/officeDocument/2006/relationships/oleObject" Target="../embeddings/oleObject8.bin"/><Relationship Id="rId8" Type="http://schemas.openxmlformats.org/officeDocument/2006/relationships/oleObject" Target="../embeddings/oleObject8.bin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oleObject" Target="../embeddings/oleObject11.bin"/><Relationship Id="rId10" Type="http://schemas.openxmlformats.org/officeDocument/2006/relationships/oleObject" Target="../embeddings/oleObject11.bin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vmlDrawing" Target="../drawings/vmlDrawing8.vml"/><Relationship Id="rId4" Type="http://schemas.openxmlformats.org/officeDocument/2006/relationships/oleObject" Target="../embeddings/oleObject9.bin"/><Relationship Id="rId9" Type="http://schemas.openxmlformats.org/officeDocument/2006/relationships/image" Target="../media/image13.png"/><Relationship Id="rId5" Type="http://schemas.openxmlformats.org/officeDocument/2006/relationships/oleObject" Target="../embeddings/oleObject9.bin"/><Relationship Id="rId6" Type="http://schemas.openxmlformats.org/officeDocument/2006/relationships/image" Target="../media/image9.png"/><Relationship Id="rId7" Type="http://schemas.openxmlformats.org/officeDocument/2006/relationships/oleObject" Target="../embeddings/oleObject10.bin"/><Relationship Id="rId8" Type="http://schemas.openxmlformats.org/officeDocument/2006/relationships/oleObject" Target="../embeddings/oleObject10.bin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vmlDrawing" Target="../drawings/vmlDrawing9.vml"/><Relationship Id="rId4" Type="http://schemas.openxmlformats.org/officeDocument/2006/relationships/oleObject" Target="../embeddings/oleObject12.bin"/><Relationship Id="rId9" Type="http://schemas.openxmlformats.org/officeDocument/2006/relationships/image" Target="../media/image18.png"/><Relationship Id="rId5" Type="http://schemas.openxmlformats.org/officeDocument/2006/relationships/oleObject" Target="../embeddings/oleObject12.bin"/><Relationship Id="rId6" Type="http://schemas.openxmlformats.org/officeDocument/2006/relationships/image" Target="../media/image5.png"/><Relationship Id="rId7" Type="http://schemas.openxmlformats.org/officeDocument/2006/relationships/oleObject" Target="../embeddings/oleObject13.bin"/><Relationship Id="rId8" Type="http://schemas.openxmlformats.org/officeDocument/2006/relationships/oleObject" Target="../embeddings/oleObject13.bin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oleObject" Target="../embeddings/oleObject16.bin"/><Relationship Id="rId10" Type="http://schemas.openxmlformats.org/officeDocument/2006/relationships/oleObject" Target="../embeddings/oleObject16.bin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vmlDrawing" Target="../drawings/vmlDrawing10.vml"/><Relationship Id="rId4" Type="http://schemas.openxmlformats.org/officeDocument/2006/relationships/oleObject" Target="../embeddings/oleObject14.bin"/><Relationship Id="rId9" Type="http://schemas.openxmlformats.org/officeDocument/2006/relationships/image" Target="../media/image22.png"/><Relationship Id="rId5" Type="http://schemas.openxmlformats.org/officeDocument/2006/relationships/oleObject" Target="../embeddings/oleObject14.bin"/><Relationship Id="rId6" Type="http://schemas.openxmlformats.org/officeDocument/2006/relationships/image" Target="../media/image21.png"/><Relationship Id="rId7" Type="http://schemas.openxmlformats.org/officeDocument/2006/relationships/oleObject" Target="../embeddings/oleObject15.bin"/><Relationship Id="rId8" Type="http://schemas.openxmlformats.org/officeDocument/2006/relationships/oleObject" Target="../embeddings/oleObject15.bin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oleObject" Target="../embeddings/oleObject19.bin"/><Relationship Id="rId10" Type="http://schemas.openxmlformats.org/officeDocument/2006/relationships/oleObject" Target="../embeddings/oleObject19.bin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vmlDrawing" Target="../drawings/vmlDrawing11.vml"/><Relationship Id="rId4" Type="http://schemas.openxmlformats.org/officeDocument/2006/relationships/oleObject" Target="../embeddings/oleObject17.bin"/><Relationship Id="rId9" Type="http://schemas.openxmlformats.org/officeDocument/2006/relationships/image" Target="../media/image23.png"/><Relationship Id="rId5" Type="http://schemas.openxmlformats.org/officeDocument/2006/relationships/oleObject" Target="../embeddings/oleObject17.bin"/><Relationship Id="rId6" Type="http://schemas.openxmlformats.org/officeDocument/2006/relationships/image" Target="../media/image19.png"/><Relationship Id="rId7" Type="http://schemas.openxmlformats.org/officeDocument/2006/relationships/oleObject" Target="../embeddings/oleObject18.bin"/><Relationship Id="rId8" Type="http://schemas.openxmlformats.org/officeDocument/2006/relationships/oleObject" Target="../embeddings/oleObject18.bin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oleObject" Target="../embeddings/oleObject22.bin"/><Relationship Id="rId10" Type="http://schemas.openxmlformats.org/officeDocument/2006/relationships/oleObject" Target="../embeddings/oleObject22.bin"/><Relationship Id="rId13" Type="http://schemas.openxmlformats.org/officeDocument/2006/relationships/oleObject" Target="../embeddings/oleObject23.bin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vmlDrawing" Target="../drawings/vmlDrawing12.vml"/><Relationship Id="rId4" Type="http://schemas.openxmlformats.org/officeDocument/2006/relationships/oleObject" Target="../embeddings/oleObject20.bin"/><Relationship Id="rId9" Type="http://schemas.openxmlformats.org/officeDocument/2006/relationships/image" Target="../media/image26.png"/><Relationship Id="rId15" Type="http://schemas.openxmlformats.org/officeDocument/2006/relationships/image" Target="../media/image25.png"/><Relationship Id="rId14" Type="http://schemas.openxmlformats.org/officeDocument/2006/relationships/oleObject" Target="../embeddings/oleObject23.bin"/><Relationship Id="rId5" Type="http://schemas.openxmlformats.org/officeDocument/2006/relationships/oleObject" Target="../embeddings/oleObject20.bin"/><Relationship Id="rId6" Type="http://schemas.openxmlformats.org/officeDocument/2006/relationships/image" Target="../media/image18.png"/><Relationship Id="rId7" Type="http://schemas.openxmlformats.org/officeDocument/2006/relationships/oleObject" Target="../embeddings/oleObject21.bin"/><Relationship Id="rId8" Type="http://schemas.openxmlformats.org/officeDocument/2006/relationships/oleObject" Target="../embeddings/oleObject21.bin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oleObject" Target="../embeddings/oleObject26.bin"/><Relationship Id="rId10" Type="http://schemas.openxmlformats.org/officeDocument/2006/relationships/oleObject" Target="../embeddings/oleObject26.bin"/><Relationship Id="rId13" Type="http://schemas.openxmlformats.org/officeDocument/2006/relationships/oleObject" Target="../embeddings/oleObject27.bin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vmlDrawing" Target="../drawings/vmlDrawing13.vml"/><Relationship Id="rId4" Type="http://schemas.openxmlformats.org/officeDocument/2006/relationships/oleObject" Target="../embeddings/oleObject24.bin"/><Relationship Id="rId9" Type="http://schemas.openxmlformats.org/officeDocument/2006/relationships/image" Target="../media/image26.png"/><Relationship Id="rId15" Type="http://schemas.openxmlformats.org/officeDocument/2006/relationships/image" Target="../media/image25.png"/><Relationship Id="rId14" Type="http://schemas.openxmlformats.org/officeDocument/2006/relationships/oleObject" Target="../embeddings/oleObject27.bin"/><Relationship Id="rId5" Type="http://schemas.openxmlformats.org/officeDocument/2006/relationships/oleObject" Target="../embeddings/oleObject24.bin"/><Relationship Id="rId6" Type="http://schemas.openxmlformats.org/officeDocument/2006/relationships/image" Target="../media/image19.png"/><Relationship Id="rId7" Type="http://schemas.openxmlformats.org/officeDocument/2006/relationships/oleObject" Target="../embeddings/oleObject25.bin"/><Relationship Id="rId8" Type="http://schemas.openxmlformats.org/officeDocument/2006/relationships/oleObject" Target="../embeddings/oleObject25.bin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vmlDrawing" Target="../drawings/vmlDrawing1.vml"/><Relationship Id="rId4" Type="http://schemas.openxmlformats.org/officeDocument/2006/relationships/oleObject" Target="../embeddings/oleObject1.bin"/><Relationship Id="rId5" Type="http://schemas.openxmlformats.org/officeDocument/2006/relationships/oleObject" Target="../embeddings/oleObject1.bin"/><Relationship Id="rId6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oleObject" Target="../embeddings/oleObject30.bin"/><Relationship Id="rId10" Type="http://schemas.openxmlformats.org/officeDocument/2006/relationships/oleObject" Target="../embeddings/oleObject30.bin"/><Relationship Id="rId13" Type="http://schemas.openxmlformats.org/officeDocument/2006/relationships/oleObject" Target="../embeddings/oleObject31.bin"/><Relationship Id="rId1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vmlDrawing" Target="../drawings/vmlDrawing14.vml"/><Relationship Id="rId4" Type="http://schemas.openxmlformats.org/officeDocument/2006/relationships/oleObject" Target="../embeddings/oleObject28.bin"/><Relationship Id="rId9" Type="http://schemas.openxmlformats.org/officeDocument/2006/relationships/image" Target="../media/image26.png"/><Relationship Id="rId15" Type="http://schemas.openxmlformats.org/officeDocument/2006/relationships/image" Target="../media/image25.png"/><Relationship Id="rId14" Type="http://schemas.openxmlformats.org/officeDocument/2006/relationships/oleObject" Target="../embeddings/oleObject31.bin"/><Relationship Id="rId5" Type="http://schemas.openxmlformats.org/officeDocument/2006/relationships/oleObject" Target="../embeddings/oleObject28.bin"/><Relationship Id="rId6" Type="http://schemas.openxmlformats.org/officeDocument/2006/relationships/image" Target="../media/image19.png"/><Relationship Id="rId7" Type="http://schemas.openxmlformats.org/officeDocument/2006/relationships/oleObject" Target="../embeddings/oleObject29.bin"/><Relationship Id="rId8" Type="http://schemas.openxmlformats.org/officeDocument/2006/relationships/oleObject" Target="../embeddings/oleObject29.bin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vmlDrawing" Target="../drawings/vmlDrawing15.vml"/><Relationship Id="rId4" Type="http://schemas.openxmlformats.org/officeDocument/2006/relationships/image" Target="../media/image34.png"/><Relationship Id="rId5" Type="http://schemas.openxmlformats.org/officeDocument/2006/relationships/image" Target="../media/image37.png"/><Relationship Id="rId6" Type="http://schemas.openxmlformats.org/officeDocument/2006/relationships/oleObject" Target="../embeddings/oleObject32.bin"/><Relationship Id="rId7" Type="http://schemas.openxmlformats.org/officeDocument/2006/relationships/oleObject" Target="../embeddings/oleObject32.bin"/><Relationship Id="rId8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oleObject" Target="../embeddings/oleObject35.bin"/><Relationship Id="rId10" Type="http://schemas.openxmlformats.org/officeDocument/2006/relationships/oleObject" Target="../embeddings/oleObject35.bin"/><Relationship Id="rId1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vmlDrawing" Target="../drawings/vmlDrawing16.vml"/><Relationship Id="rId4" Type="http://schemas.openxmlformats.org/officeDocument/2006/relationships/oleObject" Target="../embeddings/oleObject33.bin"/><Relationship Id="rId9" Type="http://schemas.openxmlformats.org/officeDocument/2006/relationships/image" Target="../media/image26.png"/><Relationship Id="rId5" Type="http://schemas.openxmlformats.org/officeDocument/2006/relationships/oleObject" Target="../embeddings/oleObject33.bin"/><Relationship Id="rId6" Type="http://schemas.openxmlformats.org/officeDocument/2006/relationships/image" Target="../media/image19.png"/><Relationship Id="rId7" Type="http://schemas.openxmlformats.org/officeDocument/2006/relationships/oleObject" Target="../embeddings/oleObject34.bin"/><Relationship Id="rId8" Type="http://schemas.openxmlformats.org/officeDocument/2006/relationships/oleObject" Target="../embeddings/oleObject34.bin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vmlDrawing" Target="../drawings/vmlDrawing2.vml"/><Relationship Id="rId4" Type="http://schemas.openxmlformats.org/officeDocument/2006/relationships/oleObject" Target="../embeddings/oleObject2.bin"/><Relationship Id="rId5" Type="http://schemas.openxmlformats.org/officeDocument/2006/relationships/oleObject" Target="../embeddings/oleObject2.bin"/><Relationship Id="rId6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vmlDrawing" Target="../drawings/vmlDrawing17.vml"/><Relationship Id="rId4" Type="http://schemas.openxmlformats.org/officeDocument/2006/relationships/oleObject" Target="../embeddings/oleObject36.bin"/><Relationship Id="rId9" Type="http://schemas.openxmlformats.org/officeDocument/2006/relationships/image" Target="../media/image31.png"/><Relationship Id="rId5" Type="http://schemas.openxmlformats.org/officeDocument/2006/relationships/oleObject" Target="../embeddings/oleObject36.bin"/><Relationship Id="rId6" Type="http://schemas.openxmlformats.org/officeDocument/2006/relationships/image" Target="../media/image5.png"/><Relationship Id="rId7" Type="http://schemas.openxmlformats.org/officeDocument/2006/relationships/oleObject" Target="../embeddings/oleObject37.bin"/><Relationship Id="rId8" Type="http://schemas.openxmlformats.org/officeDocument/2006/relationships/oleObject" Target="../embeddings/oleObject37.bin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vmlDrawing" Target="../drawings/vmlDrawing18.vml"/><Relationship Id="rId4" Type="http://schemas.openxmlformats.org/officeDocument/2006/relationships/oleObject" Target="../embeddings/oleObject38.bin"/><Relationship Id="rId5" Type="http://schemas.openxmlformats.org/officeDocument/2006/relationships/oleObject" Target="../embeddings/oleObject38.bin"/><Relationship Id="rId6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vmlDrawing" Target="../drawings/vmlDrawing19.vml"/><Relationship Id="rId4" Type="http://schemas.openxmlformats.org/officeDocument/2006/relationships/oleObject" Target="../embeddings/oleObject39.bin"/><Relationship Id="rId5" Type="http://schemas.openxmlformats.org/officeDocument/2006/relationships/oleObject" Target="../embeddings/oleObject39.bin"/><Relationship Id="rId6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vmlDrawing" Target="../drawings/vmlDrawing3.vml"/><Relationship Id="rId4" Type="http://schemas.openxmlformats.org/officeDocument/2006/relationships/image" Target="../media/image20.png"/><Relationship Id="rId9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15.png"/><Relationship Id="rId7" Type="http://schemas.openxmlformats.org/officeDocument/2006/relationships/oleObject" Target="../embeddings/oleObject3.bin"/><Relationship Id="rId8" Type="http://schemas.openxmlformats.org/officeDocument/2006/relationships/oleObject" Target="../embeddings/oleObject3.bin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vmlDrawing" Target="../drawings/vmlDrawing20.vml"/><Relationship Id="rId4" Type="http://schemas.openxmlformats.org/officeDocument/2006/relationships/oleObject" Target="../embeddings/oleObject40.bin"/><Relationship Id="rId9" Type="http://schemas.openxmlformats.org/officeDocument/2006/relationships/image" Target="../media/image45.png"/><Relationship Id="rId5" Type="http://schemas.openxmlformats.org/officeDocument/2006/relationships/oleObject" Target="../embeddings/oleObject40.bin"/><Relationship Id="rId6" Type="http://schemas.openxmlformats.org/officeDocument/2006/relationships/image" Target="../media/image39.png"/><Relationship Id="rId7" Type="http://schemas.openxmlformats.org/officeDocument/2006/relationships/oleObject" Target="../embeddings/oleObject41.bin"/><Relationship Id="rId8" Type="http://schemas.openxmlformats.org/officeDocument/2006/relationships/oleObject" Target="../embeddings/oleObject41.bin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vmlDrawing" Target="../drawings/vmlDrawing21.vml"/><Relationship Id="rId4" Type="http://schemas.openxmlformats.org/officeDocument/2006/relationships/oleObject" Target="../embeddings/oleObject42.bin"/><Relationship Id="rId5" Type="http://schemas.openxmlformats.org/officeDocument/2006/relationships/oleObject" Target="../embeddings/oleObject42.bin"/><Relationship Id="rId6" Type="http://schemas.openxmlformats.org/officeDocument/2006/relationships/image" Target="../media/image5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vmlDrawing" Target="../drawings/vmlDrawing22.vml"/><Relationship Id="rId4" Type="http://schemas.openxmlformats.org/officeDocument/2006/relationships/oleObject" Target="../embeddings/oleObject43.bin"/><Relationship Id="rId9" Type="http://schemas.openxmlformats.org/officeDocument/2006/relationships/image" Target="../media/image13.png"/><Relationship Id="rId5" Type="http://schemas.openxmlformats.org/officeDocument/2006/relationships/oleObject" Target="../embeddings/oleObject43.bin"/><Relationship Id="rId6" Type="http://schemas.openxmlformats.org/officeDocument/2006/relationships/image" Target="../media/image52.png"/><Relationship Id="rId7" Type="http://schemas.openxmlformats.org/officeDocument/2006/relationships/oleObject" Target="../embeddings/oleObject44.bin"/><Relationship Id="rId8" Type="http://schemas.openxmlformats.org/officeDocument/2006/relationships/oleObject" Target="../embeddings/oleObject44.bin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vmlDrawing" Target="../drawings/vmlDrawing23.vml"/><Relationship Id="rId4" Type="http://schemas.openxmlformats.org/officeDocument/2006/relationships/oleObject" Target="../embeddings/oleObject45.bin"/><Relationship Id="rId5" Type="http://schemas.openxmlformats.org/officeDocument/2006/relationships/oleObject" Target="../embeddings/oleObject45.bin"/><Relationship Id="rId6" Type="http://schemas.openxmlformats.org/officeDocument/2006/relationships/image" Target="../media/image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vmlDrawing" Target="../drawings/vmlDrawing24.vml"/><Relationship Id="rId4" Type="http://schemas.openxmlformats.org/officeDocument/2006/relationships/oleObject" Target="../embeddings/oleObject46.bin"/><Relationship Id="rId5" Type="http://schemas.openxmlformats.org/officeDocument/2006/relationships/oleObject" Target="../embeddings/oleObject46.bin"/><Relationship Id="rId6" Type="http://schemas.openxmlformats.org/officeDocument/2006/relationships/image" Target="../media/image3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1.png"/><Relationship Id="rId4" Type="http://schemas.openxmlformats.org/officeDocument/2006/relationships/image" Target="../media/image4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vmlDrawing" Target="../drawings/vmlDrawing25.vml"/><Relationship Id="rId4" Type="http://schemas.openxmlformats.org/officeDocument/2006/relationships/oleObject" Target="../embeddings/oleObject47.bin"/><Relationship Id="rId5" Type="http://schemas.openxmlformats.org/officeDocument/2006/relationships/oleObject" Target="../embeddings/oleObject47.bin"/><Relationship Id="rId6" Type="http://schemas.openxmlformats.org/officeDocument/2006/relationships/image" Target="../media/image4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60.xml.rels><?xml version="1.0" encoding="UTF-8" standalone="yes"?><Relationships xmlns="http://schemas.openxmlformats.org/package/2006/relationships"><Relationship Id="rId11" Type="http://schemas.openxmlformats.org/officeDocument/2006/relationships/oleObject" Target="../embeddings/oleObject50.bin"/><Relationship Id="rId10" Type="http://schemas.openxmlformats.org/officeDocument/2006/relationships/oleObject" Target="../embeddings/oleObject50.bin"/><Relationship Id="rId1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vmlDrawing" Target="../drawings/vmlDrawing26.vml"/><Relationship Id="rId4" Type="http://schemas.openxmlformats.org/officeDocument/2006/relationships/oleObject" Target="../embeddings/oleObject48.bin"/><Relationship Id="rId9" Type="http://schemas.openxmlformats.org/officeDocument/2006/relationships/image" Target="../media/image46.png"/><Relationship Id="rId5" Type="http://schemas.openxmlformats.org/officeDocument/2006/relationships/oleObject" Target="../embeddings/oleObject48.bin"/><Relationship Id="rId6" Type="http://schemas.openxmlformats.org/officeDocument/2006/relationships/image" Target="../media/image43.png"/><Relationship Id="rId7" Type="http://schemas.openxmlformats.org/officeDocument/2006/relationships/oleObject" Target="../embeddings/oleObject49.bin"/><Relationship Id="rId8" Type="http://schemas.openxmlformats.org/officeDocument/2006/relationships/oleObject" Target="../embeddings/oleObject49.bin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vmlDrawing" Target="../drawings/vmlDrawing27.vml"/><Relationship Id="rId4" Type="http://schemas.openxmlformats.org/officeDocument/2006/relationships/oleObject" Target="../embeddings/oleObject51.bin"/><Relationship Id="rId9" Type="http://schemas.openxmlformats.org/officeDocument/2006/relationships/image" Target="../media/image59.png"/><Relationship Id="rId5" Type="http://schemas.openxmlformats.org/officeDocument/2006/relationships/oleObject" Target="../embeddings/oleObject51.bin"/><Relationship Id="rId6" Type="http://schemas.openxmlformats.org/officeDocument/2006/relationships/image" Target="../media/image48.png"/><Relationship Id="rId7" Type="http://schemas.openxmlformats.org/officeDocument/2006/relationships/oleObject" Target="../embeddings/oleObject52.bin"/><Relationship Id="rId8" Type="http://schemas.openxmlformats.org/officeDocument/2006/relationships/oleObject" Target="../embeddings/oleObject52.bin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vmlDrawing" Target="../drawings/vmlDrawing28.vml"/><Relationship Id="rId4" Type="http://schemas.openxmlformats.org/officeDocument/2006/relationships/oleObject" Target="../embeddings/oleObject53.bin"/><Relationship Id="rId9" Type="http://schemas.openxmlformats.org/officeDocument/2006/relationships/image" Target="../media/image56.png"/><Relationship Id="rId5" Type="http://schemas.openxmlformats.org/officeDocument/2006/relationships/oleObject" Target="../embeddings/oleObject53.bin"/><Relationship Id="rId6" Type="http://schemas.openxmlformats.org/officeDocument/2006/relationships/image" Target="../media/image53.png"/><Relationship Id="rId7" Type="http://schemas.openxmlformats.org/officeDocument/2006/relationships/oleObject" Target="../embeddings/oleObject54.bin"/><Relationship Id="rId8" Type="http://schemas.openxmlformats.org/officeDocument/2006/relationships/oleObject" Target="../embeddings/oleObject54.bin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vmlDrawing" Target="../drawings/vmlDrawing4.vml"/><Relationship Id="rId4" Type="http://schemas.openxmlformats.org/officeDocument/2006/relationships/oleObject" Target="../embeddings/oleObject4.bin"/><Relationship Id="rId5" Type="http://schemas.openxmlformats.org/officeDocument/2006/relationships/oleObject" Target="../embeddings/oleObject4.bin"/><Relationship Id="rId6" Type="http://schemas.openxmlformats.org/officeDocument/2006/relationships/image" Target="../media/image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5.png"/><Relationship Id="rId4" Type="http://schemas.openxmlformats.org/officeDocument/2006/relationships/image" Target="../media/image54.png"/><Relationship Id="rId5" Type="http://schemas.openxmlformats.org/officeDocument/2006/relationships/image" Target="../media/image5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2.xml"/><Relationship Id="rId3" Type="http://schemas.openxmlformats.org/officeDocument/2006/relationships/vmlDrawing" Target="../drawings/vmlDrawing29.vml"/><Relationship Id="rId4" Type="http://schemas.openxmlformats.org/officeDocument/2006/relationships/image" Target="../media/image58.png"/><Relationship Id="rId5" Type="http://schemas.openxmlformats.org/officeDocument/2006/relationships/oleObject" Target="../embeddings/oleObject55.bin"/><Relationship Id="rId6" Type="http://schemas.openxmlformats.org/officeDocument/2006/relationships/oleObject" Target="../embeddings/oleObject55.bin"/><Relationship Id="rId7" Type="http://schemas.openxmlformats.org/officeDocument/2006/relationships/image" Target="../media/image70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67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7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69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63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vmlDrawing" Target="../drawings/vmlDrawing5.vml"/><Relationship Id="rId4" Type="http://schemas.openxmlformats.org/officeDocument/2006/relationships/oleObject" Target="../embeddings/oleObject5.bin"/><Relationship Id="rId5" Type="http://schemas.openxmlformats.org/officeDocument/2006/relationships/oleObject" Target="../embeddings/oleObject5.bin"/><Relationship Id="rId6" Type="http://schemas.openxmlformats.org/officeDocument/2006/relationships/image" Target="../media/image14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64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66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65.png"/><Relationship Id="rId4" Type="http://schemas.openxmlformats.org/officeDocument/2006/relationships/image" Target="../media/image68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66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7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"/>
          <p:cNvSpPr txBox="1"/>
          <p:nvPr>
            <p:ph type="title"/>
          </p:nvPr>
        </p:nvSpPr>
        <p:spPr>
          <a:xfrm>
            <a:off x="228600" y="-152400"/>
            <a:ext cx="8763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Mining</a:t>
            </a:r>
            <a:endParaRPr sz="2800"/>
          </a:p>
        </p:txBody>
      </p:sp>
      <p:sp>
        <p:nvSpPr>
          <p:cNvPr id="57" name="Google Shape;57;p1"/>
          <p:cNvSpPr/>
          <p:nvPr/>
        </p:nvSpPr>
        <p:spPr>
          <a:xfrm>
            <a:off x="0" y="1519221"/>
            <a:ext cx="8991600" cy="4672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5 </a:t>
            </a:r>
            <a:endParaRPr/>
          </a:p>
          <a:p>
            <a: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Association Analysis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Basic Concepts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800080"/>
              </a:buClr>
              <a:buSzPts val="192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to Data Mining, 2</a:t>
            </a:r>
            <a:r>
              <a:rPr b="0" baseline="3000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nd</a:t>
            </a: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Edition</a:t>
            </a:r>
            <a:endParaRPr/>
          </a:p>
          <a:p>
            <a: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800080"/>
              </a:buClr>
              <a:buSzPts val="192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</a:t>
            </a:r>
            <a:endParaRPr/>
          </a:p>
          <a:p>
            <a: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800080"/>
              </a:buClr>
              <a:buSzPts val="192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Tan, Steinbach, Karpatne, Kumar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0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Frequent Itemset Generation</a:t>
            </a:r>
            <a:endParaRPr/>
          </a:p>
        </p:txBody>
      </p:sp>
      <p:sp>
        <p:nvSpPr>
          <p:cNvPr id="129" name="Google Shape;129;p10"/>
          <p:cNvSpPr txBox="1"/>
          <p:nvPr>
            <p:ph idx="1" type="body"/>
          </p:nvPr>
        </p:nvSpPr>
        <p:spPr>
          <a:xfrm>
            <a:off x="152400" y="990600"/>
            <a:ext cx="88392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292100" lvl="0" marL="2921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Brute-force approach: </a:t>
            </a:r>
            <a:endParaRPr/>
          </a:p>
          <a:p>
            <a:pPr indent="-342900" lvl="1" marL="800100" rtl="0" algn="l">
              <a:spcBef>
                <a:spcPts val="64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Each itemset in the lattice is a </a:t>
            </a:r>
            <a:r>
              <a:rPr lang="en-US">
                <a:solidFill>
                  <a:srgbClr val="FF0000"/>
                </a:solidFill>
              </a:rPr>
              <a:t>candidate</a:t>
            </a:r>
            <a:r>
              <a:rPr lang="en-US"/>
              <a:t> frequent itemset</a:t>
            </a:r>
            <a:endParaRPr/>
          </a:p>
          <a:p>
            <a:pPr indent="-342900" lvl="1" marL="800100" rtl="0" algn="l">
              <a:spcBef>
                <a:spcPts val="64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Count the support of each candidate by scanning the database</a:t>
            </a:r>
            <a:endParaRPr/>
          </a:p>
          <a:p>
            <a:pPr indent="-190500" lvl="1" marL="8001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-190500" lvl="1" marL="8001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-190500" lvl="1" marL="8001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-190500" lvl="1" marL="8001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-190500" lvl="1" marL="8001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-190500" lvl="1" marL="8001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-342900" lvl="1" marL="800100" rtl="0" algn="l">
              <a:spcBef>
                <a:spcPts val="64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Match each transaction against every candidate</a:t>
            </a:r>
            <a:endParaRPr/>
          </a:p>
          <a:p>
            <a:pPr indent="-342900" lvl="1" marL="800100" rtl="0" algn="l">
              <a:spcBef>
                <a:spcPts val="64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Complexity ~ O(NMw) =&gt; </a:t>
            </a:r>
            <a:r>
              <a:rPr lang="en-US">
                <a:solidFill>
                  <a:srgbClr val="FF0000"/>
                </a:solidFill>
              </a:rPr>
              <a:t>Expensive since M = 2</a:t>
            </a:r>
            <a:r>
              <a:rPr baseline="30000" lang="en-US">
                <a:solidFill>
                  <a:srgbClr val="FF0000"/>
                </a:solidFill>
              </a:rPr>
              <a:t>d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/>
              <a:t>!!!</a:t>
            </a:r>
            <a:endParaRPr/>
          </a:p>
        </p:txBody>
      </p:sp>
      <p:graphicFrame>
        <p:nvGraphicFramePr>
          <p:cNvPr id="130" name="Google Shape;130;p10"/>
          <p:cNvGraphicFramePr/>
          <p:nvPr/>
        </p:nvGraphicFramePr>
        <p:xfrm>
          <a:off x="1144588" y="2743200"/>
          <a:ext cx="7281862" cy="2667000"/>
        </p:xfrm>
        <a:graphic>
          <a:graphicData uri="http://schemas.openxmlformats.org/presentationml/2006/ole">
            <mc:AlternateContent>
              <mc:Choice Requires="v">
                <p:oleObj r:id="rId4" imgH="2667000" imgW="7281862" progId="Visio.Drawing.6" spid="_x0000_s1">
                  <p:embed/>
                </p:oleObj>
              </mc:Choice>
              <mc:Fallback>
                <p:oleObj r:id="rId5" imgH="2667000" imgW="7281862" progId="Visio.Drawing.6">
                  <p:embed/>
                  <p:pic>
                    <p:nvPicPr>
                      <p:cNvPr id="130" name="Google Shape;130;p10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144588" y="2743200"/>
                        <a:ext cx="7281862" cy="266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100"/>
          <p:cNvSpPr txBox="1"/>
          <p:nvPr>
            <p:ph idx="4294967295"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H-Confidence …</a:t>
            </a:r>
            <a:endParaRPr/>
          </a:p>
        </p:txBody>
      </p:sp>
      <p:sp>
        <p:nvSpPr>
          <p:cNvPr id="1637" name="Google Shape;1637;p100"/>
          <p:cNvSpPr txBox="1"/>
          <p:nvPr>
            <p:ph idx="4294967295" type="body"/>
          </p:nvPr>
        </p:nvSpPr>
        <p:spPr>
          <a:xfrm>
            <a:off x="411163" y="1143000"/>
            <a:ext cx="8318500" cy="5181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732" r="0" t="-2117"/>
            </a:stretch>
          </a:blipFill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292100" lvl="0" marL="2921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101"/>
          <p:cNvSpPr txBox="1"/>
          <p:nvPr>
            <p:ph idx="4294967295"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Cross Support and H-confidence</a:t>
            </a:r>
            <a:endParaRPr/>
          </a:p>
        </p:txBody>
      </p:sp>
      <p:sp>
        <p:nvSpPr>
          <p:cNvPr id="1643" name="Google Shape;1643;p101"/>
          <p:cNvSpPr txBox="1"/>
          <p:nvPr>
            <p:ph idx="4294967295" type="body"/>
          </p:nvPr>
        </p:nvSpPr>
        <p:spPr>
          <a:xfrm>
            <a:off x="411163" y="1143000"/>
            <a:ext cx="8318500" cy="5181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732" r="0" t="-2117"/>
            </a:stretch>
          </a:blipFill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292100" lvl="0" marL="2921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102"/>
          <p:cNvSpPr txBox="1"/>
          <p:nvPr>
            <p:ph idx="4294967295"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Cross Support and H-confidence …</a:t>
            </a:r>
            <a:endParaRPr/>
          </a:p>
        </p:txBody>
      </p:sp>
      <p:sp>
        <p:nvSpPr>
          <p:cNvPr id="1649" name="Google Shape;1649;p102"/>
          <p:cNvSpPr txBox="1"/>
          <p:nvPr>
            <p:ph idx="4294967295" type="body"/>
          </p:nvPr>
        </p:nvSpPr>
        <p:spPr>
          <a:xfrm>
            <a:off x="411163" y="1143000"/>
            <a:ext cx="8318500" cy="5181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732" r="0" t="-2117"/>
            </a:stretch>
          </a:blipFill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292100" lvl="0" marL="2921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p103"/>
          <p:cNvSpPr txBox="1"/>
          <p:nvPr>
            <p:ph idx="4294967295"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Properties of Hypercliques</a:t>
            </a:r>
            <a:endParaRPr/>
          </a:p>
        </p:txBody>
      </p:sp>
      <p:sp>
        <p:nvSpPr>
          <p:cNvPr id="1655" name="Google Shape;1655;p103"/>
          <p:cNvSpPr txBox="1"/>
          <p:nvPr>
            <p:ph idx="4294967295" type="body"/>
          </p:nvPr>
        </p:nvSpPr>
        <p:spPr>
          <a:xfrm>
            <a:off x="411163" y="1143000"/>
            <a:ext cx="8318500" cy="5181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732" r="-364" t="-2117"/>
            </a:stretch>
          </a:blipFill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292100" lvl="0" marL="2921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104"/>
          <p:cNvSpPr txBox="1"/>
          <p:nvPr>
            <p:ph idx="4294967295"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Properties of Hypercliques …</a:t>
            </a:r>
            <a:endParaRPr/>
          </a:p>
        </p:txBody>
      </p:sp>
      <p:sp>
        <p:nvSpPr>
          <p:cNvPr id="1661" name="Google Shape;1661;p104"/>
          <p:cNvSpPr txBox="1"/>
          <p:nvPr>
            <p:ph idx="4294967295" type="body"/>
          </p:nvPr>
        </p:nvSpPr>
        <p:spPr>
          <a:xfrm>
            <a:off x="411163" y="1143000"/>
            <a:ext cx="8318500" cy="5181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732" r="-1390" t="-2117"/>
            </a:stretch>
          </a:blipFill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292100" lvl="0" marL="2921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105"/>
          <p:cNvSpPr txBox="1"/>
          <p:nvPr>
            <p:ph idx="4294967295"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 Applications of Hypercliques</a:t>
            </a:r>
            <a:endParaRPr/>
          </a:p>
        </p:txBody>
      </p:sp>
      <p:sp>
        <p:nvSpPr>
          <p:cNvPr id="1667" name="Google Shape;1667;p105"/>
          <p:cNvSpPr txBox="1"/>
          <p:nvPr>
            <p:ph idx="4294967295" type="body"/>
          </p:nvPr>
        </p:nvSpPr>
        <p:spPr>
          <a:xfrm>
            <a:off x="411163" y="1143000"/>
            <a:ext cx="4618037" cy="28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292100" lvl="0" marL="2921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Hypercliques are used to find strongly coherent groups of items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Words that occur together in documents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Proteins in a protein interaction network</a:t>
            </a:r>
            <a:endParaRPr/>
          </a:p>
          <a:p>
            <a:pPr indent="-190500" lvl="1" marL="8001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80"/>
              </a:spcBef>
              <a:spcAft>
                <a:spcPts val="0"/>
              </a:spcAft>
              <a:buSzPts val="2100"/>
              <a:buNone/>
            </a:pPr>
            <a:br>
              <a:rPr lang="en-US"/>
            </a:br>
            <a:endParaRPr/>
          </a:p>
        </p:txBody>
      </p:sp>
      <p:pic>
        <p:nvPicPr>
          <p:cNvPr descr="pattern230_pro" id="1668" name="Google Shape;1668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5400" y="1143000"/>
            <a:ext cx="3333750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9" name="Google Shape;1669;p105"/>
          <p:cNvSpPr txBox="1"/>
          <p:nvPr/>
        </p:nvSpPr>
        <p:spPr>
          <a:xfrm>
            <a:off x="304800" y="4191000"/>
            <a:ext cx="4800600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figure at the right, a gene ontology hierarchy for biological process shows that the identified proteins in the hyperclique (PRE2, …, SCL1) perform the same function and are involved in the same biological process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"/>
          <p:cNvSpPr txBox="1"/>
          <p:nvPr>
            <p:ph type="title"/>
          </p:nvPr>
        </p:nvSpPr>
        <p:spPr>
          <a:xfrm>
            <a:off x="381000" y="152400"/>
            <a:ext cx="8534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Frequent Itemset Generation Strategies</a:t>
            </a:r>
            <a:endParaRPr/>
          </a:p>
        </p:txBody>
      </p:sp>
      <p:sp>
        <p:nvSpPr>
          <p:cNvPr id="136" name="Google Shape;136;p11"/>
          <p:cNvSpPr txBox="1"/>
          <p:nvPr>
            <p:ph idx="1" type="body"/>
          </p:nvPr>
        </p:nvSpPr>
        <p:spPr>
          <a:xfrm>
            <a:off x="411163" y="1066800"/>
            <a:ext cx="83185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292100" lvl="0" marL="2921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Reduce the </a:t>
            </a:r>
            <a:r>
              <a:rPr lang="en-US">
                <a:solidFill>
                  <a:srgbClr val="FF0000"/>
                </a:solidFill>
              </a:rPr>
              <a:t>number of candidates</a:t>
            </a:r>
            <a:r>
              <a:rPr lang="en-US"/>
              <a:t> (M)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Complete search: M=2</a:t>
            </a:r>
            <a:r>
              <a:rPr baseline="30000" lang="en-US" sz="2000"/>
              <a:t>d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Use pruning techniques to reduce M</a:t>
            </a:r>
            <a:endParaRPr/>
          </a:p>
          <a:p>
            <a:pPr indent="-152400" lvl="4" marL="20574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 sz="1200"/>
          </a:p>
          <a:p>
            <a:pPr indent="-292100" lvl="0" marL="29210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Reduce the </a:t>
            </a:r>
            <a:r>
              <a:rPr lang="en-US">
                <a:solidFill>
                  <a:srgbClr val="FF0000"/>
                </a:solidFill>
              </a:rPr>
              <a:t>number of transactions </a:t>
            </a:r>
            <a:r>
              <a:rPr lang="en-US"/>
              <a:t>(N)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Reduce size of N as the size of itemset increases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Used by DHP and vertical-based mining algorithms</a:t>
            </a:r>
            <a:endParaRPr/>
          </a:p>
          <a:p>
            <a:pPr indent="-165100" lvl="4" marL="20574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r>
              <a:t/>
            </a:r>
            <a:endParaRPr sz="1000"/>
          </a:p>
          <a:p>
            <a:pPr indent="-292100" lvl="0" marL="29210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Reduce the </a:t>
            </a:r>
            <a:r>
              <a:rPr lang="en-US">
                <a:solidFill>
                  <a:srgbClr val="FF0000"/>
                </a:solidFill>
              </a:rPr>
              <a:t>number of comparisons</a:t>
            </a:r>
            <a:r>
              <a:rPr lang="en-US"/>
              <a:t> (NM)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Use efficient data structures to store the candidates or transactions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No need to match every candidate against every transaction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2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Reducing Number of Candidates</a:t>
            </a:r>
            <a:endParaRPr/>
          </a:p>
        </p:txBody>
      </p:sp>
      <p:sp>
        <p:nvSpPr>
          <p:cNvPr id="142" name="Google Shape;142;p12"/>
          <p:cNvSpPr txBox="1"/>
          <p:nvPr>
            <p:ph idx="1" type="body"/>
          </p:nvPr>
        </p:nvSpPr>
        <p:spPr>
          <a:xfrm>
            <a:off x="411163" y="1143000"/>
            <a:ext cx="8580437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292100" lvl="0" marL="2921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>
                <a:solidFill>
                  <a:srgbClr val="CC3300"/>
                </a:solidFill>
              </a:rPr>
              <a:t>Apriori principle</a:t>
            </a:r>
            <a:r>
              <a:rPr lang="en-US"/>
              <a:t>:</a:t>
            </a:r>
            <a:endParaRPr/>
          </a:p>
          <a:p>
            <a:pPr indent="-342900" lvl="1" marL="800100" rtl="0" algn="l">
              <a:spcBef>
                <a:spcPts val="64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If an itemset is frequent, then all of its subsets must also be frequent</a:t>
            </a:r>
            <a:endParaRPr/>
          </a:p>
          <a:p>
            <a:pPr indent="-101600" lvl="4" marL="20574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t/>
            </a:r>
            <a:endParaRPr/>
          </a:p>
          <a:p>
            <a:pPr indent="-292100" lvl="0" marL="292100" rtl="0" algn="l">
              <a:spcBef>
                <a:spcPts val="28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Apriori principle holds due to the following property of the support measure:</a:t>
            </a:r>
            <a:endParaRPr/>
          </a:p>
          <a:p>
            <a:pPr indent="-158750" lvl="0" marL="292100" rtl="0" algn="l">
              <a:spcBef>
                <a:spcPts val="68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158750" lvl="0" marL="292100" rtl="0" algn="l">
              <a:spcBef>
                <a:spcPts val="68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342900" lvl="1" marL="800100" rtl="0" algn="l">
              <a:spcBef>
                <a:spcPts val="64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Support of an itemset never exceeds the support of its subsets</a:t>
            </a:r>
            <a:endParaRPr/>
          </a:p>
          <a:p>
            <a:pPr indent="-342900" lvl="1" marL="800100" rtl="0" algn="l">
              <a:spcBef>
                <a:spcPts val="64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This is known as the </a:t>
            </a:r>
            <a:r>
              <a:rPr lang="en-US">
                <a:solidFill>
                  <a:srgbClr val="CC3300"/>
                </a:solidFill>
              </a:rPr>
              <a:t>anti-monotone</a:t>
            </a:r>
            <a:r>
              <a:rPr lang="en-US"/>
              <a:t> property of support</a:t>
            </a:r>
            <a:endParaRPr/>
          </a:p>
        </p:txBody>
      </p:sp>
      <p:pic>
        <p:nvPicPr>
          <p:cNvPr id="143" name="Google Shape;14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1200" y="3984625"/>
            <a:ext cx="5715000" cy="582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3"/>
          <p:cNvGrpSpPr/>
          <p:nvPr/>
        </p:nvGrpSpPr>
        <p:grpSpPr>
          <a:xfrm>
            <a:off x="228600" y="1089025"/>
            <a:ext cx="8831263" cy="5235575"/>
            <a:chOff x="144" y="686"/>
            <a:chExt cx="5563" cy="3298"/>
          </a:xfrm>
        </p:grpSpPr>
        <p:cxnSp>
          <p:nvCxnSpPr>
            <p:cNvPr id="149" name="Google Shape;149;p13"/>
            <p:cNvCxnSpPr/>
            <p:nvPr/>
          </p:nvCxnSpPr>
          <p:spPr>
            <a:xfrm flipH="1" rot="10800000">
              <a:off x="864" y="1920"/>
              <a:ext cx="576" cy="192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50" name="Google Shape;150;p13"/>
            <p:cNvSpPr txBox="1"/>
            <p:nvPr/>
          </p:nvSpPr>
          <p:spPr>
            <a:xfrm>
              <a:off x="144" y="2112"/>
              <a:ext cx="1008" cy="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C6D9C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0C6D9C"/>
                  </a:solidFill>
                  <a:latin typeface="Arial"/>
                  <a:ea typeface="Arial"/>
                  <a:cs typeface="Arial"/>
                  <a:sym typeface="Arial"/>
                </a:rPr>
                <a:t>Found to be Infrequent</a:t>
              </a:r>
              <a:endParaRPr b="0" i="0" sz="2000" u="none" cap="none" strike="noStrike">
                <a:solidFill>
                  <a:srgbClr val="0C6D9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aphicFrame>
          <p:nvGraphicFramePr>
            <p:cNvPr id="151" name="Google Shape;151;p13"/>
            <p:cNvGraphicFramePr/>
            <p:nvPr/>
          </p:nvGraphicFramePr>
          <p:xfrm>
            <a:off x="1392" y="686"/>
            <a:ext cx="4315" cy="3298"/>
          </p:xfrm>
          <a:graphic>
            <a:graphicData uri="http://schemas.openxmlformats.org/presentationml/2006/ole">
              <mc:AlternateContent>
                <mc:Choice Requires="v">
                  <p:oleObj r:id="rId4" imgH="3298" imgW="4315" progId="Visio.Drawing.6" spid="_x0000_s1">
                    <p:embed/>
                  </p:oleObj>
                </mc:Choice>
                <mc:Fallback>
                  <p:oleObj r:id="rId5" imgH="3298" imgW="4315" progId="Visio.Drawing.6">
                    <p:embed/>
                    <p:pic>
                      <p:nvPicPr>
                        <p:cNvPr id="151" name="Google Shape;151;p13"/>
                        <p:cNvPicPr preferRelativeResize="0"/>
                        <p:nvPr/>
                      </p:nvPicPr>
                      <p:blipFill rotWithShape="1">
                        <a:blip r:embed="rId6">
                          <a:alphaModFix/>
                        </a:blip>
                        <a:srcRect b="0" l="0" r="0" t="0"/>
                        <a:stretch/>
                      </p:blipFill>
                      <p:spPr>
                        <a:xfrm>
                          <a:off x="1392" y="686"/>
                          <a:ext cx="4315" cy="32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2" name="Google Shape;152;p13"/>
          <p:cNvSpPr txBox="1"/>
          <p:nvPr>
            <p:ph idx="4294967295"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Illustrating Apriori Principle</a:t>
            </a:r>
            <a:endParaRPr/>
          </a:p>
        </p:txBody>
      </p:sp>
      <p:grpSp>
        <p:nvGrpSpPr>
          <p:cNvPr id="153" name="Google Shape;153;p13"/>
          <p:cNvGrpSpPr/>
          <p:nvPr/>
        </p:nvGrpSpPr>
        <p:grpSpPr>
          <a:xfrm>
            <a:off x="2209800" y="1089025"/>
            <a:ext cx="6850063" cy="5235575"/>
            <a:chOff x="1392" y="686"/>
            <a:chExt cx="4315" cy="3298"/>
          </a:xfrm>
        </p:grpSpPr>
        <p:graphicFrame>
          <p:nvGraphicFramePr>
            <p:cNvPr id="154" name="Google Shape;154;p13"/>
            <p:cNvGraphicFramePr/>
            <p:nvPr/>
          </p:nvGraphicFramePr>
          <p:xfrm>
            <a:off x="1392" y="686"/>
            <a:ext cx="4315" cy="3298"/>
          </p:xfrm>
          <a:graphic>
            <a:graphicData uri="http://schemas.openxmlformats.org/presentationml/2006/ole">
              <mc:AlternateContent>
                <mc:Choice Requires="v">
                  <p:oleObj r:id="rId7" imgH="3298" imgW="4315" progId="Visio.Drawing.6" spid="_x0000_s2">
                    <p:embed/>
                  </p:oleObj>
                </mc:Choice>
                <mc:Fallback>
                  <p:oleObj r:id="rId8" imgH="3298" imgW="4315" progId="Visio.Drawing.6">
                    <p:embed/>
                    <p:pic>
                      <p:nvPicPr>
                        <p:cNvPr id="154" name="Google Shape;154;p13"/>
                        <p:cNvPicPr preferRelativeResize="0"/>
                        <p:nvPr/>
                      </p:nvPicPr>
                      <p:blipFill rotWithShape="1">
                        <a:blip r:embed="rId9">
                          <a:alphaModFix/>
                        </a:blip>
                        <a:srcRect b="0" l="0" r="0" t="0"/>
                        <a:stretch/>
                      </p:blipFill>
                      <p:spPr>
                        <a:xfrm>
                          <a:off x="1392" y="686"/>
                          <a:ext cx="4315" cy="32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5" name="Google Shape;155;p13"/>
            <p:cNvSpPr txBox="1"/>
            <p:nvPr/>
          </p:nvSpPr>
          <p:spPr>
            <a:xfrm>
              <a:off x="1488" y="3494"/>
              <a:ext cx="912" cy="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Pruned supersets</a:t>
              </a:r>
              <a:endParaRPr b="0" i="0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Illustrating Apriori Principle</a:t>
            </a:r>
            <a:endParaRPr/>
          </a:p>
        </p:txBody>
      </p:sp>
      <p:sp>
        <p:nvSpPr>
          <p:cNvPr id="161" name="Google Shape;161;p14"/>
          <p:cNvSpPr txBox="1"/>
          <p:nvPr/>
        </p:nvSpPr>
        <p:spPr>
          <a:xfrm>
            <a:off x="304800" y="3810000"/>
            <a:ext cx="2659063" cy="412750"/>
          </a:xfrm>
          <a:prstGeom prst="rect">
            <a:avLst/>
          </a:prstGeom>
          <a:solidFill>
            <a:srgbClr val="FFFF99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Minimum Support = 3</a:t>
            </a:r>
            <a:endParaRPr/>
          </a:p>
        </p:txBody>
      </p:sp>
      <p:graphicFrame>
        <p:nvGraphicFramePr>
          <p:cNvPr id="162" name="Google Shape;162;p14"/>
          <p:cNvGraphicFramePr/>
          <p:nvPr/>
        </p:nvGraphicFramePr>
        <p:xfrm>
          <a:off x="381000" y="1402914"/>
          <a:ext cx="3568700" cy="2054269"/>
        </p:xfrm>
        <a:graphic>
          <a:graphicData uri="http://schemas.openxmlformats.org/presentationml/2006/ole">
            <mc:AlternateContent>
              <mc:Choice Requires="v">
                <p:oleObj r:id="rId4" imgH="2054269" imgW="3568700" progId="Word.Document.8" spid="_x0000_s1">
                  <p:embed/>
                </p:oleObj>
              </mc:Choice>
              <mc:Fallback>
                <p:oleObj r:id="rId5" imgH="2054269" imgW="3568700" progId="Word.Document.8">
                  <p:embed/>
                  <p:pic>
                    <p:nvPicPr>
                      <p:cNvPr id="162" name="Google Shape;162;p14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381000" y="1402914"/>
                        <a:ext cx="3568700" cy="20542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" name="Google Shape;163;p14"/>
          <p:cNvSpPr txBox="1"/>
          <p:nvPr/>
        </p:nvSpPr>
        <p:spPr>
          <a:xfrm>
            <a:off x="5410200" y="1371600"/>
            <a:ext cx="2055813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Items (1-itemsets)</a:t>
            </a:r>
            <a:endParaRPr/>
          </a:p>
        </p:txBody>
      </p:sp>
      <p:sp>
        <p:nvSpPr>
          <p:cNvPr id="164" name="Google Shape;164;p14"/>
          <p:cNvSpPr/>
          <p:nvPr/>
        </p:nvSpPr>
        <p:spPr>
          <a:xfrm>
            <a:off x="4114800" y="2286000"/>
            <a:ext cx="685800" cy="30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4"/>
          <p:cNvSpPr txBox="1"/>
          <p:nvPr/>
        </p:nvSpPr>
        <p:spPr>
          <a:xfrm>
            <a:off x="304800" y="4381500"/>
            <a:ext cx="3244850" cy="1476375"/>
          </a:xfrm>
          <a:prstGeom prst="rect">
            <a:avLst/>
          </a:prstGeom>
          <a:solidFill>
            <a:srgbClr val="CCFF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If every subset is considered,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	</a:t>
            </a:r>
            <a:r>
              <a:rPr b="0" baseline="3000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6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+ </a:t>
            </a:r>
            <a:r>
              <a:rPr b="0" baseline="3000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6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+ </a:t>
            </a:r>
            <a:r>
              <a:rPr b="0" baseline="3000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6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	6 + 15 + 20 = 41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With support-based pruning,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	6 + 6 + 4 = 16</a:t>
            </a:r>
            <a:endParaRPr/>
          </a:p>
        </p:txBody>
      </p:sp>
      <p:graphicFrame>
        <p:nvGraphicFramePr>
          <p:cNvPr id="166" name="Google Shape;166;p14"/>
          <p:cNvGraphicFramePr/>
          <p:nvPr/>
        </p:nvGraphicFramePr>
        <p:xfrm>
          <a:off x="5502275" y="1905000"/>
          <a:ext cx="2270125" cy="2468563"/>
        </p:xfrm>
        <a:graphic>
          <a:graphicData uri="http://schemas.openxmlformats.org/presentationml/2006/ole">
            <mc:AlternateContent>
              <mc:Choice Requires="v">
                <p:oleObj r:id="rId7" imgH="2468563" imgW="2270125" progId="Word.Document.8" spid="_x0000_s2">
                  <p:embed/>
                </p:oleObj>
              </mc:Choice>
              <mc:Fallback>
                <p:oleObj r:id="rId8" imgH="2468563" imgW="2270125" progId="Word.Document.8">
                  <p:embed/>
                  <p:pic>
                    <p:nvPicPr>
                      <p:cNvPr id="166" name="Google Shape;166;p14"/>
                      <p:cNvPicPr preferRelativeResize="0"/>
                      <p:nvPr/>
                    </p:nvPicPr>
                    <p:blipFill rotWithShape="1">
                      <a:blip r:embed="rId9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5502275" y="1905000"/>
                        <a:ext cx="2270125" cy="2468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" name="Google Shape;167;p14"/>
          <p:cNvGraphicFramePr/>
          <p:nvPr/>
        </p:nvGraphicFramePr>
        <p:xfrm>
          <a:off x="381000" y="1367884"/>
          <a:ext cx="3568700" cy="2111296"/>
        </p:xfrm>
        <a:graphic>
          <a:graphicData uri="http://schemas.openxmlformats.org/presentationml/2006/ole">
            <mc:AlternateContent>
              <mc:Choice Requires="v">
                <p:oleObj r:id="rId10" imgH="2111296" imgW="3568700" progId="Word.Document.8" spid="_x0000_s3">
                  <p:embed/>
                </p:oleObj>
              </mc:Choice>
              <mc:Fallback>
                <p:oleObj r:id="rId11" imgH="2111296" imgW="3568700" progId="Word.Document.8">
                  <p:embed/>
                  <p:pic>
                    <p:nvPicPr>
                      <p:cNvPr id="167" name="Google Shape;167;p14"/>
                      <p:cNvPicPr preferRelativeResize="0"/>
                      <p:nvPr/>
                    </p:nvPicPr>
                    <p:blipFill rotWithShape="1">
                      <a:blip r:embed="rId12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381000" y="1367884"/>
                        <a:ext cx="3568700" cy="21112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5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Illustrating Apriori Principle</a:t>
            </a:r>
            <a:endParaRPr/>
          </a:p>
        </p:txBody>
      </p:sp>
      <p:sp>
        <p:nvSpPr>
          <p:cNvPr id="173" name="Google Shape;173;p15"/>
          <p:cNvSpPr txBox="1"/>
          <p:nvPr/>
        </p:nvSpPr>
        <p:spPr>
          <a:xfrm>
            <a:off x="304800" y="3810000"/>
            <a:ext cx="2659063" cy="412750"/>
          </a:xfrm>
          <a:prstGeom prst="rect">
            <a:avLst/>
          </a:prstGeom>
          <a:solidFill>
            <a:srgbClr val="FFFF99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Minimum Support = 3</a:t>
            </a:r>
            <a:endParaRPr/>
          </a:p>
        </p:txBody>
      </p:sp>
      <p:sp>
        <p:nvSpPr>
          <p:cNvPr id="174" name="Google Shape;174;p15"/>
          <p:cNvSpPr txBox="1"/>
          <p:nvPr/>
        </p:nvSpPr>
        <p:spPr>
          <a:xfrm>
            <a:off x="304800" y="4381500"/>
            <a:ext cx="3244850" cy="1476375"/>
          </a:xfrm>
          <a:prstGeom prst="rect">
            <a:avLst/>
          </a:prstGeom>
          <a:solidFill>
            <a:srgbClr val="CCFF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If every subset is considered,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	</a:t>
            </a:r>
            <a:r>
              <a:rPr b="0" baseline="3000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6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+ </a:t>
            </a:r>
            <a:r>
              <a:rPr b="0" baseline="3000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6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+ </a:t>
            </a:r>
            <a:r>
              <a:rPr b="0" baseline="3000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6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	6 + 15 + 20 = 41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With support-based pruning,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	6 + 6 + 4 = 16</a:t>
            </a:r>
            <a:endParaRPr/>
          </a:p>
        </p:txBody>
      </p:sp>
      <p:graphicFrame>
        <p:nvGraphicFramePr>
          <p:cNvPr id="175" name="Google Shape;175;p15"/>
          <p:cNvGraphicFramePr/>
          <p:nvPr/>
        </p:nvGraphicFramePr>
        <p:xfrm>
          <a:off x="381000" y="1295400"/>
          <a:ext cx="3568700" cy="2146300"/>
        </p:xfrm>
        <a:graphic>
          <a:graphicData uri="http://schemas.openxmlformats.org/presentationml/2006/ole">
            <mc:AlternateContent>
              <mc:Choice Requires="v">
                <p:oleObj r:id="rId4" imgH="2146300" imgW="3568700" progId="Word.Document.8" spid="_x0000_s1">
                  <p:embed/>
                </p:oleObj>
              </mc:Choice>
              <mc:Fallback>
                <p:oleObj r:id="rId5" imgH="2146300" imgW="3568700" progId="Word.Document.8">
                  <p:embed/>
                  <p:pic>
                    <p:nvPicPr>
                      <p:cNvPr id="175" name="Google Shape;175;p15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381000" y="1295400"/>
                        <a:ext cx="3568700" cy="214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" name="Google Shape;176;p15"/>
          <p:cNvSpPr txBox="1"/>
          <p:nvPr/>
        </p:nvSpPr>
        <p:spPr>
          <a:xfrm>
            <a:off x="5410200" y="1371600"/>
            <a:ext cx="2055813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Items (1-itemsets)</a:t>
            </a:r>
            <a:endParaRPr/>
          </a:p>
        </p:txBody>
      </p:sp>
      <p:sp>
        <p:nvSpPr>
          <p:cNvPr id="177" name="Google Shape;177;p15"/>
          <p:cNvSpPr/>
          <p:nvPr/>
        </p:nvSpPr>
        <p:spPr>
          <a:xfrm>
            <a:off x="4114800" y="2286000"/>
            <a:ext cx="685800" cy="30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78" name="Google Shape;178;p15"/>
          <p:cNvGraphicFramePr/>
          <p:nvPr/>
        </p:nvGraphicFramePr>
        <p:xfrm>
          <a:off x="5407025" y="1905000"/>
          <a:ext cx="2289175" cy="2498725"/>
        </p:xfrm>
        <a:graphic>
          <a:graphicData uri="http://schemas.openxmlformats.org/presentationml/2006/ole">
            <mc:AlternateContent>
              <mc:Choice Requires="v">
                <p:oleObj r:id="rId7" imgH="2498725" imgW="2289175" progId="Word.Document.8" spid="_x0000_s2">
                  <p:embed/>
                </p:oleObj>
              </mc:Choice>
              <mc:Fallback>
                <p:oleObj r:id="rId8" imgH="2498725" imgW="2289175" progId="Word.Document.8">
                  <p:embed/>
                  <p:pic>
                    <p:nvPicPr>
                      <p:cNvPr id="178" name="Google Shape;178;p15"/>
                      <p:cNvPicPr preferRelativeResize="0"/>
                      <p:nvPr/>
                    </p:nvPicPr>
                    <p:blipFill rotWithShape="1">
                      <a:blip r:embed="rId9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5407025" y="1905000"/>
                        <a:ext cx="2289175" cy="249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Illustrating Apriori Principle</a:t>
            </a:r>
            <a:endParaRPr/>
          </a:p>
        </p:txBody>
      </p:sp>
      <p:graphicFrame>
        <p:nvGraphicFramePr>
          <p:cNvPr id="184" name="Google Shape;184;p16"/>
          <p:cNvGraphicFramePr/>
          <p:nvPr/>
        </p:nvGraphicFramePr>
        <p:xfrm>
          <a:off x="304800" y="1387475"/>
          <a:ext cx="2289175" cy="2498725"/>
        </p:xfrm>
        <a:graphic>
          <a:graphicData uri="http://schemas.openxmlformats.org/presentationml/2006/ole">
            <mc:AlternateContent>
              <mc:Choice Requires="v">
                <p:oleObj r:id="rId4" imgH="2498725" imgW="2289175" progId="Word.Document.8" spid="_x0000_s1">
                  <p:embed/>
                </p:oleObj>
              </mc:Choice>
              <mc:Fallback>
                <p:oleObj r:id="rId5" imgH="2498725" imgW="2289175" progId="Word.Document.8">
                  <p:embed/>
                  <p:pic>
                    <p:nvPicPr>
                      <p:cNvPr id="184" name="Google Shape;184;p16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304800" y="1387475"/>
                        <a:ext cx="2289175" cy="249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" name="Google Shape;185;p16"/>
          <p:cNvGraphicFramePr/>
          <p:nvPr/>
        </p:nvGraphicFramePr>
        <p:xfrm>
          <a:off x="3352800" y="2133600"/>
          <a:ext cx="3246438" cy="1951038"/>
        </p:xfrm>
        <a:graphic>
          <a:graphicData uri="http://schemas.openxmlformats.org/presentationml/2006/ole">
            <mc:AlternateContent>
              <mc:Choice Requires="v">
                <p:oleObj r:id="rId7" imgH="1951038" imgW="3246438" progId="Word.Document.8" spid="_x0000_s2">
                  <p:embed/>
                </p:oleObj>
              </mc:Choice>
              <mc:Fallback>
                <p:oleObj r:id="rId8" imgH="1951038" imgW="3246438" progId="Word.Document.8">
                  <p:embed/>
                  <p:pic>
                    <p:nvPicPr>
                      <p:cNvPr id="185" name="Google Shape;185;p16"/>
                      <p:cNvPicPr preferRelativeResize="0"/>
                      <p:nvPr/>
                    </p:nvPicPr>
                    <p:blipFill rotWithShape="1">
                      <a:blip r:embed="rId9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3352800" y="2133600"/>
                        <a:ext cx="3246438" cy="1951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6" name="Google Shape;186;p16"/>
          <p:cNvSpPr txBox="1"/>
          <p:nvPr/>
        </p:nvSpPr>
        <p:spPr>
          <a:xfrm>
            <a:off x="2514600" y="1295400"/>
            <a:ext cx="2055813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Items (1-itemsets)</a:t>
            </a:r>
            <a:endParaRPr/>
          </a:p>
        </p:txBody>
      </p:sp>
      <p:sp>
        <p:nvSpPr>
          <p:cNvPr id="187" name="Google Shape;187;p16"/>
          <p:cNvSpPr txBox="1"/>
          <p:nvPr/>
        </p:nvSpPr>
        <p:spPr>
          <a:xfrm>
            <a:off x="6096000" y="2055813"/>
            <a:ext cx="2790825" cy="1465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Pairs (2-itemsets)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(No need to generate</a:t>
            </a:r>
            <a:b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candidates involving Coke</a:t>
            </a:r>
            <a:b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or Eggs)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88" name="Google Shape;188;p16"/>
          <p:cNvCxnSpPr/>
          <p:nvPr/>
        </p:nvCxnSpPr>
        <p:spPr>
          <a:xfrm>
            <a:off x="2819400" y="1981200"/>
            <a:ext cx="304800" cy="304800"/>
          </a:xfrm>
          <a:prstGeom prst="straightConnector1">
            <a:avLst/>
          </a:prstGeom>
          <a:noFill/>
          <a:ln cap="flat" cmpd="tri" w="73025">
            <a:solidFill>
              <a:srgbClr val="CC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89" name="Google Shape;189;p16"/>
          <p:cNvSpPr txBox="1"/>
          <p:nvPr/>
        </p:nvSpPr>
        <p:spPr>
          <a:xfrm>
            <a:off x="304800" y="3810000"/>
            <a:ext cx="2659063" cy="412750"/>
          </a:xfrm>
          <a:prstGeom prst="rect">
            <a:avLst/>
          </a:prstGeom>
          <a:solidFill>
            <a:srgbClr val="FFFF99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Minimum Support = 3</a:t>
            </a:r>
            <a:endParaRPr/>
          </a:p>
        </p:txBody>
      </p:sp>
      <p:sp>
        <p:nvSpPr>
          <p:cNvPr id="190" name="Google Shape;190;p16"/>
          <p:cNvSpPr txBox="1"/>
          <p:nvPr/>
        </p:nvSpPr>
        <p:spPr>
          <a:xfrm>
            <a:off x="304800" y="4381500"/>
            <a:ext cx="3244850" cy="1476375"/>
          </a:xfrm>
          <a:prstGeom prst="rect">
            <a:avLst/>
          </a:prstGeom>
          <a:solidFill>
            <a:srgbClr val="CCFF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If every subset is considered,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	</a:t>
            </a:r>
            <a:r>
              <a:rPr b="0" baseline="3000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6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+ </a:t>
            </a:r>
            <a:r>
              <a:rPr b="0" baseline="3000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6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+ </a:t>
            </a:r>
            <a:r>
              <a:rPr b="0" baseline="3000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6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	6 + 15 + 20 = 41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With support-based pruning,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	6 + 6 + 4 = 16</a:t>
            </a:r>
            <a:endParaRPr/>
          </a:p>
        </p:txBody>
      </p:sp>
      <p:graphicFrame>
        <p:nvGraphicFramePr>
          <p:cNvPr id="191" name="Google Shape;191;p16"/>
          <p:cNvGraphicFramePr/>
          <p:nvPr/>
        </p:nvGraphicFramePr>
        <p:xfrm>
          <a:off x="7091424" y="312234"/>
          <a:ext cx="1900176" cy="1150434"/>
        </p:xfrm>
        <a:graphic>
          <a:graphicData uri="http://schemas.openxmlformats.org/presentationml/2006/ole">
            <mc:AlternateContent>
              <mc:Choice Requires="v">
                <p:oleObj r:id="rId10" imgH="1150434" imgW="1900176" progId="Word.Document.8" spid="_x0000_s3">
                  <p:embed/>
                </p:oleObj>
              </mc:Choice>
              <mc:Fallback>
                <p:oleObj r:id="rId11" imgH="1150434" imgW="1900176" progId="Word.Document.8">
                  <p:embed/>
                  <p:pic>
                    <p:nvPicPr>
                      <p:cNvPr id="191" name="Google Shape;191;p16"/>
                      <p:cNvPicPr preferRelativeResize="0"/>
                      <p:nvPr/>
                    </p:nvPicPr>
                    <p:blipFill rotWithShape="1">
                      <a:blip r:embed="rId12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7091424" y="312234"/>
                        <a:ext cx="1900176" cy="11504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7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Illustrating Apriori Principle</a:t>
            </a:r>
            <a:endParaRPr/>
          </a:p>
        </p:txBody>
      </p:sp>
      <p:graphicFrame>
        <p:nvGraphicFramePr>
          <p:cNvPr id="197" name="Google Shape;197;p17"/>
          <p:cNvGraphicFramePr/>
          <p:nvPr/>
        </p:nvGraphicFramePr>
        <p:xfrm>
          <a:off x="304800" y="1387475"/>
          <a:ext cx="2289175" cy="2498725"/>
        </p:xfrm>
        <a:graphic>
          <a:graphicData uri="http://schemas.openxmlformats.org/presentationml/2006/ole">
            <mc:AlternateContent>
              <mc:Choice Requires="v">
                <p:oleObj r:id="rId4" imgH="2498725" imgW="2289175" progId="Word.Document.8" spid="_x0000_s1">
                  <p:embed/>
                </p:oleObj>
              </mc:Choice>
              <mc:Fallback>
                <p:oleObj r:id="rId5" imgH="2498725" imgW="2289175" progId="Word.Document.8">
                  <p:embed/>
                  <p:pic>
                    <p:nvPicPr>
                      <p:cNvPr id="197" name="Google Shape;197;p17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304800" y="1387475"/>
                        <a:ext cx="2289175" cy="249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8" name="Google Shape;198;p17"/>
          <p:cNvGraphicFramePr/>
          <p:nvPr/>
        </p:nvGraphicFramePr>
        <p:xfrm>
          <a:off x="3352800" y="2133600"/>
          <a:ext cx="3292475" cy="1981200"/>
        </p:xfrm>
        <a:graphic>
          <a:graphicData uri="http://schemas.openxmlformats.org/presentationml/2006/ole">
            <mc:AlternateContent>
              <mc:Choice Requires="v">
                <p:oleObj r:id="rId7" imgH="1981200" imgW="3292475" progId="Word.Document.8" spid="_x0000_s2">
                  <p:embed/>
                </p:oleObj>
              </mc:Choice>
              <mc:Fallback>
                <p:oleObj r:id="rId8" imgH="1981200" imgW="3292475" progId="Word.Document.8">
                  <p:embed/>
                  <p:pic>
                    <p:nvPicPr>
                      <p:cNvPr id="198" name="Google Shape;198;p17"/>
                      <p:cNvPicPr preferRelativeResize="0"/>
                      <p:nvPr/>
                    </p:nvPicPr>
                    <p:blipFill rotWithShape="1">
                      <a:blip r:embed="rId9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3352800" y="2133600"/>
                        <a:ext cx="3292475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9" name="Google Shape;199;p17"/>
          <p:cNvSpPr txBox="1"/>
          <p:nvPr/>
        </p:nvSpPr>
        <p:spPr>
          <a:xfrm>
            <a:off x="2514600" y="1295400"/>
            <a:ext cx="2055813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Items (1-itemsets)</a:t>
            </a:r>
            <a:endParaRPr/>
          </a:p>
        </p:txBody>
      </p:sp>
      <p:sp>
        <p:nvSpPr>
          <p:cNvPr id="200" name="Google Shape;200;p17"/>
          <p:cNvSpPr txBox="1"/>
          <p:nvPr/>
        </p:nvSpPr>
        <p:spPr>
          <a:xfrm>
            <a:off x="6096000" y="2055813"/>
            <a:ext cx="2790825" cy="1465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Pairs (2-itemsets)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(No need to generate</a:t>
            </a:r>
            <a:b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candidates involving Coke</a:t>
            </a:r>
            <a:b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or Eggs)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01" name="Google Shape;201;p17"/>
          <p:cNvCxnSpPr/>
          <p:nvPr/>
        </p:nvCxnSpPr>
        <p:spPr>
          <a:xfrm>
            <a:off x="2819400" y="1981200"/>
            <a:ext cx="304800" cy="304800"/>
          </a:xfrm>
          <a:prstGeom prst="straightConnector1">
            <a:avLst/>
          </a:prstGeom>
          <a:noFill/>
          <a:ln cap="flat" cmpd="tri" w="73025">
            <a:solidFill>
              <a:srgbClr val="CC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02" name="Google Shape;202;p17"/>
          <p:cNvSpPr txBox="1"/>
          <p:nvPr/>
        </p:nvSpPr>
        <p:spPr>
          <a:xfrm>
            <a:off x="304800" y="3810000"/>
            <a:ext cx="2659063" cy="412750"/>
          </a:xfrm>
          <a:prstGeom prst="rect">
            <a:avLst/>
          </a:prstGeom>
          <a:solidFill>
            <a:srgbClr val="FFFF99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Minimum Support = 3</a:t>
            </a:r>
            <a:endParaRPr/>
          </a:p>
        </p:txBody>
      </p:sp>
      <p:sp>
        <p:nvSpPr>
          <p:cNvPr id="203" name="Google Shape;203;p17"/>
          <p:cNvSpPr txBox="1"/>
          <p:nvPr/>
        </p:nvSpPr>
        <p:spPr>
          <a:xfrm>
            <a:off x="304800" y="4381500"/>
            <a:ext cx="3244850" cy="1476375"/>
          </a:xfrm>
          <a:prstGeom prst="rect">
            <a:avLst/>
          </a:prstGeom>
          <a:solidFill>
            <a:srgbClr val="CCFF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If every subset is considered,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	</a:t>
            </a:r>
            <a:r>
              <a:rPr b="0" baseline="3000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6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+ </a:t>
            </a:r>
            <a:r>
              <a:rPr b="0" baseline="3000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6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+ </a:t>
            </a:r>
            <a:r>
              <a:rPr b="0" baseline="3000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6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	6 + 15 + 20 = 41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With support-based pruning,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	6 + 6 + 4 = 16</a:t>
            </a:r>
            <a:endParaRPr/>
          </a:p>
        </p:txBody>
      </p:sp>
      <p:graphicFrame>
        <p:nvGraphicFramePr>
          <p:cNvPr id="204" name="Google Shape;204;p17"/>
          <p:cNvGraphicFramePr/>
          <p:nvPr/>
        </p:nvGraphicFramePr>
        <p:xfrm>
          <a:off x="7091424" y="312234"/>
          <a:ext cx="1900176" cy="1150434"/>
        </p:xfrm>
        <a:graphic>
          <a:graphicData uri="http://schemas.openxmlformats.org/presentationml/2006/ole">
            <mc:AlternateContent>
              <mc:Choice Requires="v">
                <p:oleObj r:id="rId10" imgH="1150434" imgW="1900176" progId="Word.Document.8" spid="_x0000_s3">
                  <p:embed/>
                </p:oleObj>
              </mc:Choice>
              <mc:Fallback>
                <p:oleObj r:id="rId11" imgH="1150434" imgW="1900176" progId="Word.Document.8">
                  <p:embed/>
                  <p:pic>
                    <p:nvPicPr>
                      <p:cNvPr id="204" name="Google Shape;204;p17"/>
                      <p:cNvPicPr preferRelativeResize="0"/>
                      <p:nvPr/>
                    </p:nvPicPr>
                    <p:blipFill rotWithShape="1">
                      <a:blip r:embed="rId12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7091424" y="312234"/>
                        <a:ext cx="1900176" cy="11504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8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Illustrating Apriori Principle</a:t>
            </a:r>
            <a:endParaRPr/>
          </a:p>
        </p:txBody>
      </p:sp>
      <p:graphicFrame>
        <p:nvGraphicFramePr>
          <p:cNvPr id="210" name="Google Shape;210;p18"/>
          <p:cNvGraphicFramePr/>
          <p:nvPr/>
        </p:nvGraphicFramePr>
        <p:xfrm>
          <a:off x="304800" y="1387475"/>
          <a:ext cx="2289175" cy="2498725"/>
        </p:xfrm>
        <a:graphic>
          <a:graphicData uri="http://schemas.openxmlformats.org/presentationml/2006/ole">
            <mc:AlternateContent>
              <mc:Choice Requires="v">
                <p:oleObj r:id="rId4" imgH="2498725" imgW="2289175" progId="Word.Document.8" spid="_x0000_s1">
                  <p:embed/>
                </p:oleObj>
              </mc:Choice>
              <mc:Fallback>
                <p:oleObj r:id="rId5" imgH="2498725" imgW="2289175" progId="Word.Document.8">
                  <p:embed/>
                  <p:pic>
                    <p:nvPicPr>
                      <p:cNvPr id="210" name="Google Shape;210;p18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304800" y="1387475"/>
                        <a:ext cx="2289175" cy="249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1" name="Google Shape;211;p18"/>
          <p:cNvGraphicFramePr/>
          <p:nvPr/>
        </p:nvGraphicFramePr>
        <p:xfrm>
          <a:off x="3352800" y="2133600"/>
          <a:ext cx="3327400" cy="2128838"/>
        </p:xfrm>
        <a:graphic>
          <a:graphicData uri="http://schemas.openxmlformats.org/presentationml/2006/ole">
            <mc:AlternateContent>
              <mc:Choice Requires="v">
                <p:oleObj r:id="rId7" imgH="2128838" imgW="3327400" progId="Word.Document.8" spid="_x0000_s2">
                  <p:embed/>
                </p:oleObj>
              </mc:Choice>
              <mc:Fallback>
                <p:oleObj r:id="rId8" imgH="2128838" imgW="3327400" progId="Word.Document.8">
                  <p:embed/>
                  <p:pic>
                    <p:nvPicPr>
                      <p:cNvPr id="211" name="Google Shape;211;p18"/>
                      <p:cNvPicPr preferRelativeResize="0"/>
                      <p:nvPr/>
                    </p:nvPicPr>
                    <p:blipFill rotWithShape="1">
                      <a:blip r:embed="rId9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3352800" y="2133600"/>
                        <a:ext cx="3327400" cy="2128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2" name="Google Shape;212;p18"/>
          <p:cNvGraphicFramePr/>
          <p:nvPr/>
        </p:nvGraphicFramePr>
        <p:xfrm>
          <a:off x="4700588" y="4406900"/>
          <a:ext cx="3556000" cy="2130425"/>
        </p:xfrm>
        <a:graphic>
          <a:graphicData uri="http://schemas.openxmlformats.org/presentationml/2006/ole">
            <mc:AlternateContent>
              <mc:Choice Requires="v">
                <p:oleObj r:id="rId10" imgH="2130425" imgW="3556000" progId="Word.Document.8" spid="_x0000_s3">
                  <p:embed/>
                </p:oleObj>
              </mc:Choice>
              <mc:Fallback>
                <p:oleObj r:id="rId11" imgH="2130425" imgW="3556000" progId="Word.Document.8">
                  <p:embed/>
                  <p:pic>
                    <p:nvPicPr>
                      <p:cNvPr id="212" name="Google Shape;212;p18"/>
                      <p:cNvPicPr preferRelativeResize="0"/>
                      <p:nvPr/>
                    </p:nvPicPr>
                    <p:blipFill rotWithShape="1">
                      <a:blip r:embed="rId12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700588" y="4406900"/>
                        <a:ext cx="3556000" cy="213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3" name="Google Shape;213;p18"/>
          <p:cNvSpPr txBox="1"/>
          <p:nvPr/>
        </p:nvSpPr>
        <p:spPr>
          <a:xfrm>
            <a:off x="2514600" y="1295400"/>
            <a:ext cx="2055813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Items (1-itemsets)</a:t>
            </a:r>
            <a:endParaRPr/>
          </a:p>
        </p:txBody>
      </p:sp>
      <p:sp>
        <p:nvSpPr>
          <p:cNvPr id="214" name="Google Shape;214;p18"/>
          <p:cNvSpPr txBox="1"/>
          <p:nvPr/>
        </p:nvSpPr>
        <p:spPr>
          <a:xfrm>
            <a:off x="6096000" y="2055813"/>
            <a:ext cx="2790825" cy="1465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Pairs (2-itemsets)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(No need to generate</a:t>
            </a:r>
            <a:b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candidates involving Coke</a:t>
            </a:r>
            <a:b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or Eggs)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" name="Google Shape;215;p18"/>
          <p:cNvSpPr txBox="1"/>
          <p:nvPr/>
        </p:nvSpPr>
        <p:spPr>
          <a:xfrm>
            <a:off x="6781800" y="4038600"/>
            <a:ext cx="2225675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Triplets (3-itemsets)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16" name="Google Shape;216;p18"/>
          <p:cNvCxnSpPr/>
          <p:nvPr/>
        </p:nvCxnSpPr>
        <p:spPr>
          <a:xfrm>
            <a:off x="5410200" y="4038600"/>
            <a:ext cx="304800" cy="304800"/>
          </a:xfrm>
          <a:prstGeom prst="straightConnector1">
            <a:avLst/>
          </a:prstGeom>
          <a:noFill/>
          <a:ln cap="flat" cmpd="tri" w="73025">
            <a:solidFill>
              <a:srgbClr val="CC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7" name="Google Shape;217;p18"/>
          <p:cNvCxnSpPr/>
          <p:nvPr/>
        </p:nvCxnSpPr>
        <p:spPr>
          <a:xfrm>
            <a:off x="2819400" y="1981200"/>
            <a:ext cx="304800" cy="304800"/>
          </a:xfrm>
          <a:prstGeom prst="straightConnector1">
            <a:avLst/>
          </a:prstGeom>
          <a:noFill/>
          <a:ln cap="flat" cmpd="tri" w="73025">
            <a:solidFill>
              <a:srgbClr val="CC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18" name="Google Shape;218;p18"/>
          <p:cNvSpPr txBox="1"/>
          <p:nvPr/>
        </p:nvSpPr>
        <p:spPr>
          <a:xfrm>
            <a:off x="304800" y="3810000"/>
            <a:ext cx="2659063" cy="412750"/>
          </a:xfrm>
          <a:prstGeom prst="rect">
            <a:avLst/>
          </a:prstGeom>
          <a:solidFill>
            <a:srgbClr val="FFFF99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Minimum Support = 3</a:t>
            </a:r>
            <a:endParaRPr/>
          </a:p>
        </p:txBody>
      </p:sp>
      <p:sp>
        <p:nvSpPr>
          <p:cNvPr id="219" name="Google Shape;219;p18"/>
          <p:cNvSpPr txBox="1"/>
          <p:nvPr/>
        </p:nvSpPr>
        <p:spPr>
          <a:xfrm>
            <a:off x="304800" y="4381500"/>
            <a:ext cx="3244850" cy="1476375"/>
          </a:xfrm>
          <a:prstGeom prst="rect">
            <a:avLst/>
          </a:prstGeom>
          <a:solidFill>
            <a:srgbClr val="CCFF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If every subset is considered,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	</a:t>
            </a:r>
            <a:r>
              <a:rPr b="0" baseline="3000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6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+ </a:t>
            </a:r>
            <a:r>
              <a:rPr b="0" baseline="3000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6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+ </a:t>
            </a:r>
            <a:r>
              <a:rPr b="0" baseline="3000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6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	6 + 15 + 20 = 41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With support-based pruning,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	6 + 6 + 4 = 16</a:t>
            </a:r>
            <a:endParaRPr/>
          </a:p>
        </p:txBody>
      </p:sp>
      <p:sp>
        <p:nvSpPr>
          <p:cNvPr id="220" name="Google Shape;220;p18"/>
          <p:cNvSpPr txBox="1"/>
          <p:nvPr/>
        </p:nvSpPr>
        <p:spPr>
          <a:xfrm>
            <a:off x="304800" y="4384111"/>
            <a:ext cx="3290170" cy="1788090"/>
          </a:xfrm>
          <a:prstGeom prst="rect">
            <a:avLst/>
          </a:prstGeom>
          <a:solidFill>
            <a:srgbClr val="CCFF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If every subset is considered,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	</a:t>
            </a:r>
            <a:r>
              <a:rPr b="0" baseline="3000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6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+ </a:t>
            </a:r>
            <a:r>
              <a:rPr b="0" baseline="3000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6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+ </a:t>
            </a:r>
            <a:r>
              <a:rPr b="0" baseline="3000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6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	6 + 15 + 20 = 41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With support-based pruning,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	6 + 6 + 4 = 16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aphicFrame>
        <p:nvGraphicFramePr>
          <p:cNvPr id="221" name="Google Shape;221;p18"/>
          <p:cNvGraphicFramePr/>
          <p:nvPr/>
        </p:nvGraphicFramePr>
        <p:xfrm>
          <a:off x="7091424" y="304800"/>
          <a:ext cx="1900176" cy="1150434"/>
        </p:xfrm>
        <a:graphic>
          <a:graphicData uri="http://schemas.openxmlformats.org/presentationml/2006/ole">
            <mc:AlternateContent>
              <mc:Choice Requires="v">
                <p:oleObj r:id="rId13" imgH="1150434" imgW="1900176" progId="Word.Document.8" spid="_x0000_s4">
                  <p:embed/>
                </p:oleObj>
              </mc:Choice>
              <mc:Fallback>
                <p:oleObj r:id="rId14" imgH="1150434" imgW="1900176" progId="Word.Document.8">
                  <p:embed/>
                  <p:pic>
                    <p:nvPicPr>
                      <p:cNvPr id="221" name="Google Shape;221;p18"/>
                      <p:cNvPicPr preferRelativeResize="0"/>
                      <p:nvPr/>
                    </p:nvPicPr>
                    <p:blipFill rotWithShape="1">
                      <a:blip r:embed="rId15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7091424" y="304800"/>
                        <a:ext cx="1900176" cy="11504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9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Illustrating Apriori Principle</a:t>
            </a:r>
            <a:endParaRPr/>
          </a:p>
        </p:txBody>
      </p:sp>
      <p:graphicFrame>
        <p:nvGraphicFramePr>
          <p:cNvPr id="227" name="Google Shape;227;p19"/>
          <p:cNvGraphicFramePr/>
          <p:nvPr/>
        </p:nvGraphicFramePr>
        <p:xfrm>
          <a:off x="304800" y="1387475"/>
          <a:ext cx="2289175" cy="2498725"/>
        </p:xfrm>
        <a:graphic>
          <a:graphicData uri="http://schemas.openxmlformats.org/presentationml/2006/ole">
            <mc:AlternateContent>
              <mc:Choice Requires="v">
                <p:oleObj r:id="rId4" imgH="2498725" imgW="2289175" progId="Word.Document.8" spid="_x0000_s1">
                  <p:embed/>
                </p:oleObj>
              </mc:Choice>
              <mc:Fallback>
                <p:oleObj r:id="rId5" imgH="2498725" imgW="2289175" progId="Word.Document.8">
                  <p:embed/>
                  <p:pic>
                    <p:nvPicPr>
                      <p:cNvPr id="227" name="Google Shape;227;p19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304800" y="1387475"/>
                        <a:ext cx="2289175" cy="249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8" name="Google Shape;228;p19"/>
          <p:cNvGraphicFramePr/>
          <p:nvPr/>
        </p:nvGraphicFramePr>
        <p:xfrm>
          <a:off x="3352800" y="2133600"/>
          <a:ext cx="3327400" cy="2128838"/>
        </p:xfrm>
        <a:graphic>
          <a:graphicData uri="http://schemas.openxmlformats.org/presentationml/2006/ole">
            <mc:AlternateContent>
              <mc:Choice Requires="v">
                <p:oleObj r:id="rId7" imgH="2128838" imgW="3327400" progId="Word.Document.8" spid="_x0000_s2">
                  <p:embed/>
                </p:oleObj>
              </mc:Choice>
              <mc:Fallback>
                <p:oleObj r:id="rId8" imgH="2128838" imgW="3327400" progId="Word.Document.8">
                  <p:embed/>
                  <p:pic>
                    <p:nvPicPr>
                      <p:cNvPr id="228" name="Google Shape;228;p19"/>
                      <p:cNvPicPr preferRelativeResize="0"/>
                      <p:nvPr/>
                    </p:nvPicPr>
                    <p:blipFill rotWithShape="1">
                      <a:blip r:embed="rId9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3352800" y="2133600"/>
                        <a:ext cx="3327400" cy="2128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" name="Google Shape;229;p19"/>
          <p:cNvGraphicFramePr/>
          <p:nvPr/>
        </p:nvGraphicFramePr>
        <p:xfrm>
          <a:off x="4876800" y="4572000"/>
          <a:ext cx="3094038" cy="1508125"/>
        </p:xfrm>
        <a:graphic>
          <a:graphicData uri="http://schemas.openxmlformats.org/presentationml/2006/ole">
            <mc:AlternateContent>
              <mc:Choice Requires="v">
                <p:oleObj r:id="rId10" imgH="1508125" imgW="3094038" progId="Word.Document.8" spid="_x0000_s3">
                  <p:embed/>
                </p:oleObj>
              </mc:Choice>
              <mc:Fallback>
                <p:oleObj r:id="rId11" imgH="1508125" imgW="3094038" progId="Word.Document.8">
                  <p:embed/>
                  <p:pic>
                    <p:nvPicPr>
                      <p:cNvPr id="229" name="Google Shape;229;p19"/>
                      <p:cNvPicPr preferRelativeResize="0"/>
                      <p:nvPr/>
                    </p:nvPicPr>
                    <p:blipFill rotWithShape="1">
                      <a:blip r:embed="rId12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876800" y="4572000"/>
                        <a:ext cx="3094038" cy="1508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0" name="Google Shape;230;p19"/>
          <p:cNvSpPr txBox="1"/>
          <p:nvPr/>
        </p:nvSpPr>
        <p:spPr>
          <a:xfrm>
            <a:off x="2514600" y="1295400"/>
            <a:ext cx="2055813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Items (1-itemsets)</a:t>
            </a:r>
            <a:endParaRPr/>
          </a:p>
        </p:txBody>
      </p:sp>
      <p:sp>
        <p:nvSpPr>
          <p:cNvPr id="231" name="Google Shape;231;p19"/>
          <p:cNvSpPr txBox="1"/>
          <p:nvPr/>
        </p:nvSpPr>
        <p:spPr>
          <a:xfrm>
            <a:off x="6096000" y="2055813"/>
            <a:ext cx="2790825" cy="1465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Pairs (2-itemsets)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(No need to generate</a:t>
            </a:r>
            <a:b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candidates involving Coke</a:t>
            </a:r>
            <a:b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or Eggs)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2" name="Google Shape;232;p19"/>
          <p:cNvSpPr txBox="1"/>
          <p:nvPr/>
        </p:nvSpPr>
        <p:spPr>
          <a:xfrm>
            <a:off x="6781800" y="4038600"/>
            <a:ext cx="2225675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Triplets (3-itemsets)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33" name="Google Shape;233;p19"/>
          <p:cNvCxnSpPr/>
          <p:nvPr/>
        </p:nvCxnSpPr>
        <p:spPr>
          <a:xfrm>
            <a:off x="5410200" y="4038600"/>
            <a:ext cx="304800" cy="304800"/>
          </a:xfrm>
          <a:prstGeom prst="straightConnector1">
            <a:avLst/>
          </a:prstGeom>
          <a:noFill/>
          <a:ln cap="flat" cmpd="tri" w="73025">
            <a:solidFill>
              <a:srgbClr val="CC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4" name="Google Shape;234;p19"/>
          <p:cNvCxnSpPr/>
          <p:nvPr/>
        </p:nvCxnSpPr>
        <p:spPr>
          <a:xfrm>
            <a:off x="2819400" y="1981200"/>
            <a:ext cx="304800" cy="304800"/>
          </a:xfrm>
          <a:prstGeom prst="straightConnector1">
            <a:avLst/>
          </a:prstGeom>
          <a:noFill/>
          <a:ln cap="flat" cmpd="tri" w="73025">
            <a:solidFill>
              <a:srgbClr val="CC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35" name="Google Shape;235;p19"/>
          <p:cNvSpPr txBox="1"/>
          <p:nvPr/>
        </p:nvSpPr>
        <p:spPr>
          <a:xfrm>
            <a:off x="304800" y="3810000"/>
            <a:ext cx="2659063" cy="412750"/>
          </a:xfrm>
          <a:prstGeom prst="rect">
            <a:avLst/>
          </a:prstGeom>
          <a:solidFill>
            <a:srgbClr val="FFFF99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Minimum Support = 3</a:t>
            </a:r>
            <a:endParaRPr/>
          </a:p>
        </p:txBody>
      </p:sp>
      <p:sp>
        <p:nvSpPr>
          <p:cNvPr id="236" name="Google Shape;236;p19"/>
          <p:cNvSpPr txBox="1"/>
          <p:nvPr/>
        </p:nvSpPr>
        <p:spPr>
          <a:xfrm>
            <a:off x="304800" y="4384111"/>
            <a:ext cx="3290170" cy="1788090"/>
          </a:xfrm>
          <a:prstGeom prst="rect">
            <a:avLst/>
          </a:prstGeom>
          <a:solidFill>
            <a:srgbClr val="CCFF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If every subset is considered,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	</a:t>
            </a:r>
            <a:r>
              <a:rPr b="0" baseline="3000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6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+ </a:t>
            </a:r>
            <a:r>
              <a:rPr b="0" baseline="3000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6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+ </a:t>
            </a:r>
            <a:r>
              <a:rPr b="0" baseline="3000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6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	6 + 15 + 20 = 41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With support-based pruning,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	6 + 6 + 4 = 16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	</a:t>
            </a:r>
            <a:endParaRPr b="0" i="0" sz="1800" u="none" cap="none" strike="noStrike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aphicFrame>
        <p:nvGraphicFramePr>
          <p:cNvPr id="237" name="Google Shape;237;p19"/>
          <p:cNvGraphicFramePr/>
          <p:nvPr/>
        </p:nvGraphicFramePr>
        <p:xfrm>
          <a:off x="7091424" y="312234"/>
          <a:ext cx="1900176" cy="1150434"/>
        </p:xfrm>
        <a:graphic>
          <a:graphicData uri="http://schemas.openxmlformats.org/presentationml/2006/ole">
            <mc:AlternateContent>
              <mc:Choice Requires="v">
                <p:oleObj r:id="rId13" imgH="1150434" imgW="1900176" progId="Word.Document.8" spid="_x0000_s4">
                  <p:embed/>
                </p:oleObj>
              </mc:Choice>
              <mc:Fallback>
                <p:oleObj r:id="rId14" imgH="1150434" imgW="1900176" progId="Word.Document.8">
                  <p:embed/>
                  <p:pic>
                    <p:nvPicPr>
                      <p:cNvPr id="237" name="Google Shape;237;p19"/>
                      <p:cNvPicPr preferRelativeResize="0"/>
                      <p:nvPr/>
                    </p:nvPicPr>
                    <p:blipFill rotWithShape="1">
                      <a:blip r:embed="rId15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7091424" y="312234"/>
                        <a:ext cx="1900176" cy="11504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Association Rule Mining</a:t>
            </a:r>
            <a:endParaRPr/>
          </a:p>
        </p:txBody>
      </p:sp>
      <p:sp>
        <p:nvSpPr>
          <p:cNvPr id="63" name="Google Shape;63;p2"/>
          <p:cNvSpPr txBox="1"/>
          <p:nvPr>
            <p:ph idx="1" type="body"/>
          </p:nvPr>
        </p:nvSpPr>
        <p:spPr>
          <a:xfrm>
            <a:off x="381000" y="1143000"/>
            <a:ext cx="8318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292100" lvl="0" marL="2921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/>
              <a:t>Given a set of transactions, find rules that will predict the occurrence of an item based on the occurrences of other items in the transaction</a:t>
            </a:r>
            <a:endParaRPr/>
          </a:p>
        </p:txBody>
      </p:sp>
      <p:sp>
        <p:nvSpPr>
          <p:cNvPr id="64" name="Google Shape;64;p2"/>
          <p:cNvSpPr txBox="1"/>
          <p:nvPr/>
        </p:nvSpPr>
        <p:spPr>
          <a:xfrm>
            <a:off x="304800" y="2819400"/>
            <a:ext cx="41910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C6D9C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C6D9C"/>
                </a:solidFill>
                <a:latin typeface="Arial"/>
                <a:ea typeface="Arial"/>
                <a:cs typeface="Arial"/>
                <a:sym typeface="Arial"/>
              </a:rPr>
              <a:t>Market-Basket transactions</a:t>
            </a:r>
            <a:endParaRPr/>
          </a:p>
        </p:txBody>
      </p:sp>
      <p:graphicFrame>
        <p:nvGraphicFramePr>
          <p:cNvPr id="65" name="Google Shape;65;p2"/>
          <p:cNvGraphicFramePr/>
          <p:nvPr/>
        </p:nvGraphicFramePr>
        <p:xfrm>
          <a:off x="228600" y="3429000"/>
          <a:ext cx="4343400" cy="2532063"/>
        </p:xfrm>
        <a:graphic>
          <a:graphicData uri="http://schemas.openxmlformats.org/presentationml/2006/ole">
            <mc:AlternateContent>
              <mc:Choice Requires="v">
                <p:oleObj r:id="rId4" imgH="2532063" imgW="4343400" progId="Word.Document.8" spid="_x0000_s1">
                  <p:embed/>
                </p:oleObj>
              </mc:Choice>
              <mc:Fallback>
                <p:oleObj r:id="rId5" imgH="2532063" imgW="4343400" progId="Word.Document.8">
                  <p:embed/>
                  <p:pic>
                    <p:nvPicPr>
                      <p:cNvPr id="65" name="Google Shape;65;p2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228600" y="3429000"/>
                        <a:ext cx="4343400" cy="2532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Google Shape;66;p2"/>
          <p:cNvSpPr txBox="1"/>
          <p:nvPr/>
        </p:nvSpPr>
        <p:spPr>
          <a:xfrm>
            <a:off x="4876800" y="3048000"/>
            <a:ext cx="38100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 of Association Rules</a:t>
            </a:r>
            <a:endParaRPr/>
          </a:p>
        </p:txBody>
      </p:sp>
      <p:sp>
        <p:nvSpPr>
          <p:cNvPr id="67" name="Google Shape;67;p2"/>
          <p:cNvSpPr txBox="1"/>
          <p:nvPr/>
        </p:nvSpPr>
        <p:spPr>
          <a:xfrm>
            <a:off x="5334000" y="3657600"/>
            <a:ext cx="3276600" cy="91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{Diaper} → {Beer},</a:t>
            </a: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{Milk, Bread} → {Eggs,Coke},</a:t>
            </a: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{Beer, Bread} → {Milk},</a:t>
            </a:r>
            <a:endParaRPr/>
          </a:p>
        </p:txBody>
      </p:sp>
      <p:sp>
        <p:nvSpPr>
          <p:cNvPr id="68" name="Google Shape;68;p2"/>
          <p:cNvSpPr txBox="1"/>
          <p:nvPr/>
        </p:nvSpPr>
        <p:spPr>
          <a:xfrm>
            <a:off x="4876800" y="4953000"/>
            <a:ext cx="4038600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Implication means co-occurrence, not causality!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0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Illustrating Apriori Principle</a:t>
            </a:r>
            <a:endParaRPr/>
          </a:p>
        </p:txBody>
      </p:sp>
      <p:graphicFrame>
        <p:nvGraphicFramePr>
          <p:cNvPr id="243" name="Google Shape;243;p20"/>
          <p:cNvGraphicFramePr/>
          <p:nvPr/>
        </p:nvGraphicFramePr>
        <p:xfrm>
          <a:off x="304800" y="1387475"/>
          <a:ext cx="2289175" cy="2498725"/>
        </p:xfrm>
        <a:graphic>
          <a:graphicData uri="http://schemas.openxmlformats.org/presentationml/2006/ole">
            <mc:AlternateContent>
              <mc:Choice Requires="v">
                <p:oleObj r:id="rId4" imgH="2498725" imgW="2289175" progId="Word.Document.8" spid="_x0000_s1">
                  <p:embed/>
                </p:oleObj>
              </mc:Choice>
              <mc:Fallback>
                <p:oleObj r:id="rId5" imgH="2498725" imgW="2289175" progId="Word.Document.8">
                  <p:embed/>
                  <p:pic>
                    <p:nvPicPr>
                      <p:cNvPr id="243" name="Google Shape;243;p20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304800" y="1387475"/>
                        <a:ext cx="2289175" cy="249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4" name="Google Shape;244;p20"/>
          <p:cNvGraphicFramePr/>
          <p:nvPr/>
        </p:nvGraphicFramePr>
        <p:xfrm>
          <a:off x="3352800" y="2133600"/>
          <a:ext cx="3327400" cy="2128838"/>
        </p:xfrm>
        <a:graphic>
          <a:graphicData uri="http://schemas.openxmlformats.org/presentationml/2006/ole">
            <mc:AlternateContent>
              <mc:Choice Requires="v">
                <p:oleObj r:id="rId7" imgH="2128838" imgW="3327400" progId="Word.Document.8" spid="_x0000_s2">
                  <p:embed/>
                </p:oleObj>
              </mc:Choice>
              <mc:Fallback>
                <p:oleObj r:id="rId8" imgH="2128838" imgW="3327400" progId="Word.Document.8">
                  <p:embed/>
                  <p:pic>
                    <p:nvPicPr>
                      <p:cNvPr id="244" name="Google Shape;244;p20"/>
                      <p:cNvPicPr preferRelativeResize="0"/>
                      <p:nvPr/>
                    </p:nvPicPr>
                    <p:blipFill rotWithShape="1">
                      <a:blip r:embed="rId9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3352800" y="2133600"/>
                        <a:ext cx="3327400" cy="2128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" name="Google Shape;245;p20"/>
          <p:cNvGraphicFramePr/>
          <p:nvPr/>
        </p:nvGraphicFramePr>
        <p:xfrm>
          <a:off x="4876800" y="4572000"/>
          <a:ext cx="3094038" cy="1508125"/>
        </p:xfrm>
        <a:graphic>
          <a:graphicData uri="http://schemas.openxmlformats.org/presentationml/2006/ole">
            <mc:AlternateContent>
              <mc:Choice Requires="v">
                <p:oleObj r:id="rId10" imgH="1508125" imgW="3094038" progId="Word.Document.8" spid="_x0000_s3">
                  <p:embed/>
                </p:oleObj>
              </mc:Choice>
              <mc:Fallback>
                <p:oleObj r:id="rId11" imgH="1508125" imgW="3094038" progId="Word.Document.8">
                  <p:embed/>
                  <p:pic>
                    <p:nvPicPr>
                      <p:cNvPr id="245" name="Google Shape;245;p20"/>
                      <p:cNvPicPr preferRelativeResize="0"/>
                      <p:nvPr/>
                    </p:nvPicPr>
                    <p:blipFill rotWithShape="1">
                      <a:blip r:embed="rId12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876800" y="4572000"/>
                        <a:ext cx="3094038" cy="1508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" name="Google Shape;246;p20"/>
          <p:cNvSpPr txBox="1"/>
          <p:nvPr/>
        </p:nvSpPr>
        <p:spPr>
          <a:xfrm>
            <a:off x="2514600" y="1295400"/>
            <a:ext cx="2055813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Items (1-itemsets)</a:t>
            </a:r>
            <a:endParaRPr/>
          </a:p>
        </p:txBody>
      </p:sp>
      <p:sp>
        <p:nvSpPr>
          <p:cNvPr id="247" name="Google Shape;247;p20"/>
          <p:cNvSpPr txBox="1"/>
          <p:nvPr/>
        </p:nvSpPr>
        <p:spPr>
          <a:xfrm>
            <a:off x="6096000" y="2055813"/>
            <a:ext cx="2790825" cy="1465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Pairs (2-itemsets)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(No need to generate</a:t>
            </a:r>
            <a:b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candidates involving Coke</a:t>
            </a:r>
            <a:b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or Eggs)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8" name="Google Shape;248;p20"/>
          <p:cNvSpPr txBox="1"/>
          <p:nvPr/>
        </p:nvSpPr>
        <p:spPr>
          <a:xfrm>
            <a:off x="6781800" y="4038600"/>
            <a:ext cx="2225675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Triplets (3-itemsets)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49" name="Google Shape;249;p20"/>
          <p:cNvCxnSpPr/>
          <p:nvPr/>
        </p:nvCxnSpPr>
        <p:spPr>
          <a:xfrm>
            <a:off x="5410200" y="4038600"/>
            <a:ext cx="304800" cy="304800"/>
          </a:xfrm>
          <a:prstGeom prst="straightConnector1">
            <a:avLst/>
          </a:prstGeom>
          <a:noFill/>
          <a:ln cap="flat" cmpd="tri" w="73025">
            <a:solidFill>
              <a:srgbClr val="CC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50" name="Google Shape;250;p20"/>
          <p:cNvCxnSpPr/>
          <p:nvPr/>
        </p:nvCxnSpPr>
        <p:spPr>
          <a:xfrm>
            <a:off x="2819400" y="1981200"/>
            <a:ext cx="304800" cy="304800"/>
          </a:xfrm>
          <a:prstGeom prst="straightConnector1">
            <a:avLst/>
          </a:prstGeom>
          <a:noFill/>
          <a:ln cap="flat" cmpd="tri" w="73025">
            <a:solidFill>
              <a:srgbClr val="CC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51" name="Google Shape;251;p20"/>
          <p:cNvSpPr txBox="1"/>
          <p:nvPr/>
        </p:nvSpPr>
        <p:spPr>
          <a:xfrm>
            <a:off x="304800" y="3810000"/>
            <a:ext cx="2659063" cy="412750"/>
          </a:xfrm>
          <a:prstGeom prst="rect">
            <a:avLst/>
          </a:prstGeom>
          <a:solidFill>
            <a:srgbClr val="FFFF99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Minimum Support = 3</a:t>
            </a:r>
            <a:endParaRPr/>
          </a:p>
        </p:txBody>
      </p:sp>
      <p:sp>
        <p:nvSpPr>
          <p:cNvPr id="252" name="Google Shape;252;p20"/>
          <p:cNvSpPr txBox="1"/>
          <p:nvPr/>
        </p:nvSpPr>
        <p:spPr>
          <a:xfrm>
            <a:off x="304800" y="4384111"/>
            <a:ext cx="3290170" cy="1788090"/>
          </a:xfrm>
          <a:prstGeom prst="rect">
            <a:avLst/>
          </a:prstGeom>
          <a:solidFill>
            <a:srgbClr val="CCFF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If every subset is considered,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	</a:t>
            </a:r>
            <a:r>
              <a:rPr b="0" baseline="3000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6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+ </a:t>
            </a:r>
            <a:r>
              <a:rPr b="0" baseline="3000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6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+ </a:t>
            </a:r>
            <a:r>
              <a:rPr b="0" baseline="3000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6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	6 + 15 + 20 = 41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With support-based pruning,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	6 + 6 + 4 = 16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	</a:t>
            </a:r>
            <a:r>
              <a:rPr b="0" i="0" lang="en-US" sz="1800" u="none" cap="none" strike="noStrik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6 + 6 + 1 = 13</a:t>
            </a:r>
            <a:endParaRPr/>
          </a:p>
        </p:txBody>
      </p:sp>
      <p:graphicFrame>
        <p:nvGraphicFramePr>
          <p:cNvPr id="253" name="Google Shape;253;p20"/>
          <p:cNvGraphicFramePr/>
          <p:nvPr/>
        </p:nvGraphicFramePr>
        <p:xfrm>
          <a:off x="7091424" y="312234"/>
          <a:ext cx="1900176" cy="1150434"/>
        </p:xfrm>
        <a:graphic>
          <a:graphicData uri="http://schemas.openxmlformats.org/presentationml/2006/ole">
            <mc:AlternateContent>
              <mc:Choice Requires="v">
                <p:oleObj r:id="rId13" imgH="1150434" imgW="1900176" progId="Word.Document.8" spid="_x0000_s4">
                  <p:embed/>
                </p:oleObj>
              </mc:Choice>
              <mc:Fallback>
                <p:oleObj r:id="rId14" imgH="1150434" imgW="1900176" progId="Word.Document.8">
                  <p:embed/>
                  <p:pic>
                    <p:nvPicPr>
                      <p:cNvPr id="253" name="Google Shape;253;p20"/>
                      <p:cNvPicPr preferRelativeResize="0"/>
                      <p:nvPr/>
                    </p:nvPicPr>
                    <p:blipFill rotWithShape="1">
                      <a:blip r:embed="rId15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7091424" y="312234"/>
                        <a:ext cx="1900176" cy="11504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Apriori Algorithm</a:t>
            </a:r>
            <a:endParaRPr/>
          </a:p>
        </p:txBody>
      </p:sp>
      <p:sp>
        <p:nvSpPr>
          <p:cNvPr id="259" name="Google Shape;259;p21"/>
          <p:cNvSpPr txBox="1"/>
          <p:nvPr>
            <p:ph idx="1" type="body"/>
          </p:nvPr>
        </p:nvSpPr>
        <p:spPr>
          <a:xfrm>
            <a:off x="411163" y="1143000"/>
            <a:ext cx="83185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285750" lvl="1" marL="7429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F</a:t>
            </a:r>
            <a:r>
              <a:rPr baseline="-25000" lang="en-US"/>
              <a:t>k</a:t>
            </a:r>
            <a:r>
              <a:rPr lang="en-US"/>
              <a:t>: frequent k-itemsets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L</a:t>
            </a:r>
            <a:r>
              <a:rPr baseline="-25000" lang="en-US"/>
              <a:t>k</a:t>
            </a:r>
            <a:r>
              <a:rPr lang="en-US"/>
              <a:t>: candidate k-itemsets</a:t>
            </a:r>
            <a:endParaRPr/>
          </a:p>
          <a:p>
            <a:pPr indent="-234950" lvl="3" marL="15430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</a:pPr>
            <a:r>
              <a:t/>
            </a:r>
            <a:endParaRPr sz="800"/>
          </a:p>
          <a:p>
            <a:pPr indent="-234950" lvl="0" marL="23495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Algorithm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Let k=1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Generate F</a:t>
            </a:r>
            <a:r>
              <a:rPr baseline="-25000" lang="en-US"/>
              <a:t>1</a:t>
            </a:r>
            <a:r>
              <a:rPr lang="en-US"/>
              <a:t> = {frequent 1-itemsets}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Repeat until F</a:t>
            </a:r>
            <a:r>
              <a:rPr baseline="-25000" lang="en-US"/>
              <a:t>k</a:t>
            </a:r>
            <a:r>
              <a:rPr lang="en-US"/>
              <a:t> is empty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◆"/>
            </a:pPr>
            <a:r>
              <a:rPr b="1" lang="en-US"/>
              <a:t>Candidate Generation</a:t>
            </a:r>
            <a:r>
              <a:rPr lang="en-US"/>
              <a:t>: Generate L</a:t>
            </a:r>
            <a:r>
              <a:rPr baseline="-25000" lang="en-US"/>
              <a:t>k+1 </a:t>
            </a:r>
            <a:r>
              <a:rPr lang="en-US"/>
              <a:t>from F</a:t>
            </a:r>
            <a:r>
              <a:rPr baseline="-25000" lang="en-US"/>
              <a:t>k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◆"/>
            </a:pPr>
            <a:r>
              <a:rPr b="1" lang="en-US"/>
              <a:t>Candidate Pruning</a:t>
            </a:r>
            <a:r>
              <a:rPr lang="en-US"/>
              <a:t>: Prune candidate itemsets in L</a:t>
            </a:r>
            <a:r>
              <a:rPr baseline="-25000" lang="en-US"/>
              <a:t>k+1 </a:t>
            </a:r>
            <a:r>
              <a:rPr lang="en-US"/>
              <a:t>containing subsets of length k that are infrequent 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◆"/>
            </a:pPr>
            <a:r>
              <a:rPr b="1" lang="en-US"/>
              <a:t>Support Counting</a:t>
            </a:r>
            <a:r>
              <a:rPr lang="en-US"/>
              <a:t>: Count the support of each candidate in L</a:t>
            </a:r>
            <a:r>
              <a:rPr baseline="-25000" lang="en-US"/>
              <a:t>k+1 </a:t>
            </a:r>
            <a:r>
              <a:rPr lang="en-US"/>
              <a:t>by scanning the DB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◆"/>
            </a:pPr>
            <a:r>
              <a:rPr b="1" lang="en-US"/>
              <a:t>Candidate Elimination</a:t>
            </a:r>
            <a:r>
              <a:rPr lang="en-US"/>
              <a:t>: Eliminate candidates in L</a:t>
            </a:r>
            <a:r>
              <a:rPr baseline="-25000" lang="en-US"/>
              <a:t>k+1 </a:t>
            </a:r>
            <a:r>
              <a:rPr lang="en-US"/>
              <a:t>that are infrequent, leaving only those that are frequent =&gt; F</a:t>
            </a:r>
            <a:r>
              <a:rPr baseline="-25000" lang="en-US"/>
              <a:t>k+1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Candidate Generation: Brute-force method</a:t>
            </a:r>
            <a:endParaRPr/>
          </a:p>
        </p:txBody>
      </p:sp>
      <p:pic>
        <p:nvPicPr>
          <p:cNvPr id="265" name="Google Shape;265;p22"/>
          <p:cNvPicPr preferRelativeResize="0"/>
          <p:nvPr/>
        </p:nvPicPr>
        <p:blipFill rotWithShape="1">
          <a:blip r:embed="rId4">
            <a:alphaModFix/>
          </a:blip>
          <a:srcRect b="62019" l="12038" r="70956" t="0"/>
          <a:stretch/>
        </p:blipFill>
        <p:spPr>
          <a:xfrm>
            <a:off x="7162800" y="1193800"/>
            <a:ext cx="143510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9778" y="1193800"/>
            <a:ext cx="6492240" cy="514736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7" name="Google Shape;267;p22"/>
          <p:cNvGraphicFramePr/>
          <p:nvPr/>
        </p:nvGraphicFramePr>
        <p:xfrm>
          <a:off x="228600" y="1094459"/>
          <a:ext cx="1981200" cy="1191541"/>
        </p:xfrm>
        <a:graphic>
          <a:graphicData uri="http://schemas.openxmlformats.org/presentationml/2006/ole">
            <mc:AlternateContent>
              <mc:Choice Requires="v">
                <p:oleObj r:id="rId6" imgH="1191541" imgW="1981200" progId="Word.Document.8" spid="_x0000_s1">
                  <p:embed/>
                </p:oleObj>
              </mc:Choice>
              <mc:Fallback>
                <p:oleObj r:id="rId7" imgH="1191541" imgW="1981200" progId="Word.Document.8">
                  <p:embed/>
                  <p:pic>
                    <p:nvPicPr>
                      <p:cNvPr id="267" name="Google Shape;267;p22"/>
                      <p:cNvPicPr preferRelativeResize="0"/>
                      <p:nvPr/>
                    </p:nvPicPr>
                    <p:blipFill rotWithShape="1">
                      <a:blip r:embed="rId8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228600" y="1094459"/>
                        <a:ext cx="1981200" cy="11915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"/>
          <p:cNvSpPr txBox="1"/>
          <p:nvPr/>
        </p:nvSpPr>
        <p:spPr>
          <a:xfrm>
            <a:off x="762000" y="381000"/>
            <a:ext cx="7924800" cy="892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Candidate Generation: Merge Fk-1 and F1 itemsets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349375"/>
            <a:ext cx="8436676" cy="480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4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Candidate Generation: F</a:t>
            </a:r>
            <a:r>
              <a:rPr baseline="-25000" lang="en-US" sz="2800"/>
              <a:t>k-1</a:t>
            </a:r>
            <a:r>
              <a:rPr lang="en-US" sz="2800"/>
              <a:t> </a:t>
            </a:r>
            <a:r>
              <a:rPr b="0" lang="en-US" sz="2400"/>
              <a:t>x</a:t>
            </a:r>
            <a:r>
              <a:rPr lang="en-US" sz="2800"/>
              <a:t> F</a:t>
            </a:r>
            <a:r>
              <a:rPr baseline="-25000" lang="en-US" sz="2800"/>
              <a:t>k-1</a:t>
            </a:r>
            <a:r>
              <a:rPr lang="en-US" sz="2800"/>
              <a:t> Method</a:t>
            </a:r>
            <a:endParaRPr baseline="-25000" sz="2800"/>
          </a:p>
        </p:txBody>
      </p:sp>
      <p:sp>
        <p:nvSpPr>
          <p:cNvPr id="279" name="Google Shape;279;p24"/>
          <p:cNvSpPr txBox="1"/>
          <p:nvPr>
            <p:ph idx="1" type="body"/>
          </p:nvPr>
        </p:nvSpPr>
        <p:spPr>
          <a:xfrm>
            <a:off x="411163" y="1143000"/>
            <a:ext cx="83185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292100" lvl="0" marL="2921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/>
              <a:t>Merge two frequent (k-1)-itemsets if their first (k-2) items are identical</a:t>
            </a:r>
            <a:endParaRPr/>
          </a:p>
          <a:p>
            <a:pPr indent="-342900" lvl="1" marL="800100" rtl="0" algn="l">
              <a:spcBef>
                <a:spcPts val="64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/>
          </a:p>
          <a:p>
            <a:pPr indent="-292100" lvl="0" marL="292100" rtl="0" algn="l">
              <a:spcBef>
                <a:spcPts val="68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F</a:t>
            </a:r>
            <a:r>
              <a:rPr baseline="-25000" lang="en-US"/>
              <a:t>3</a:t>
            </a:r>
            <a:r>
              <a:rPr lang="en-US"/>
              <a:t> = {ABC,ABD,ABE,ACD,BCD,BDE,CDE}</a:t>
            </a:r>
            <a:endParaRPr/>
          </a:p>
          <a:p>
            <a:pPr indent="-342900" lvl="1" marL="800100" rtl="0" algn="l">
              <a:spcBef>
                <a:spcPts val="64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Merge(</a:t>
            </a:r>
            <a:r>
              <a:rPr b="1" lang="en-US" u="sng"/>
              <a:t>AB</a:t>
            </a:r>
            <a:r>
              <a:rPr lang="en-US"/>
              <a:t>C, </a:t>
            </a:r>
            <a:r>
              <a:rPr b="1" lang="en-US" u="sng"/>
              <a:t>AB</a:t>
            </a:r>
            <a:r>
              <a:rPr lang="en-US"/>
              <a:t>D) = </a:t>
            </a:r>
            <a:r>
              <a:rPr b="1" lang="en-US" u="sng"/>
              <a:t>AB</a:t>
            </a:r>
            <a:r>
              <a:rPr lang="en-US"/>
              <a:t>CD</a:t>
            </a:r>
            <a:endParaRPr/>
          </a:p>
          <a:p>
            <a:pPr indent="-342900" lvl="1" marL="800100" rtl="0" algn="l">
              <a:spcBef>
                <a:spcPts val="64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Merge(</a:t>
            </a:r>
            <a:r>
              <a:rPr b="1" lang="en-US" u="sng"/>
              <a:t>AB</a:t>
            </a:r>
            <a:r>
              <a:rPr lang="en-US"/>
              <a:t>C, </a:t>
            </a:r>
            <a:r>
              <a:rPr b="1" lang="en-US" u="sng"/>
              <a:t>AB</a:t>
            </a:r>
            <a:r>
              <a:rPr lang="en-US"/>
              <a:t>E) = </a:t>
            </a:r>
            <a:r>
              <a:rPr b="1" lang="en-US" u="sng"/>
              <a:t>AB</a:t>
            </a:r>
            <a:r>
              <a:rPr lang="en-US"/>
              <a:t>CE</a:t>
            </a:r>
            <a:endParaRPr/>
          </a:p>
          <a:p>
            <a:pPr indent="-342900" lvl="1" marL="800100" rtl="0" algn="l">
              <a:spcBef>
                <a:spcPts val="64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Merge(</a:t>
            </a:r>
            <a:r>
              <a:rPr b="1" lang="en-US" u="sng"/>
              <a:t>AB</a:t>
            </a:r>
            <a:r>
              <a:rPr lang="en-US"/>
              <a:t>D, </a:t>
            </a:r>
            <a:r>
              <a:rPr b="1" lang="en-US" u="sng"/>
              <a:t>AB</a:t>
            </a:r>
            <a:r>
              <a:rPr lang="en-US"/>
              <a:t>E) = </a:t>
            </a:r>
            <a:r>
              <a:rPr b="1" lang="en-US" u="sng"/>
              <a:t>AB</a:t>
            </a:r>
            <a:r>
              <a:rPr lang="en-US"/>
              <a:t>DE</a:t>
            </a:r>
            <a:endParaRPr/>
          </a:p>
          <a:p>
            <a:pPr indent="0" lvl="2" marL="914400" rtl="0" algn="l">
              <a:spcBef>
                <a:spcPts val="600"/>
              </a:spcBef>
              <a:spcAft>
                <a:spcPts val="0"/>
              </a:spcAft>
              <a:buSzPts val="1400"/>
              <a:buFont typeface="Noto Sans Symbols"/>
              <a:buNone/>
            </a:pPr>
            <a:r>
              <a:t/>
            </a:r>
            <a:endParaRPr/>
          </a:p>
          <a:p>
            <a:pPr indent="-342900" lvl="1" marL="800100" rtl="0" algn="l">
              <a:spcBef>
                <a:spcPts val="64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Do not merge(</a:t>
            </a:r>
            <a:r>
              <a:rPr b="1" lang="en-US" u="sng"/>
              <a:t>A</a:t>
            </a:r>
            <a:r>
              <a:rPr lang="en-US"/>
              <a:t>BD,</a:t>
            </a:r>
            <a:r>
              <a:rPr b="1" lang="en-US" u="sng"/>
              <a:t>A</a:t>
            </a:r>
            <a:r>
              <a:rPr lang="en-US"/>
              <a:t>CD) because they share only prefix of length 1 instead of length 2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Candidate Pruning</a:t>
            </a:r>
            <a:endParaRPr/>
          </a:p>
        </p:txBody>
      </p:sp>
      <p:sp>
        <p:nvSpPr>
          <p:cNvPr id="285" name="Google Shape;285;p25"/>
          <p:cNvSpPr txBox="1"/>
          <p:nvPr>
            <p:ph idx="1" type="body"/>
          </p:nvPr>
        </p:nvSpPr>
        <p:spPr>
          <a:xfrm>
            <a:off x="411163" y="1143000"/>
            <a:ext cx="83185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292100" lvl="0" marL="2921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Let F</a:t>
            </a:r>
            <a:r>
              <a:rPr baseline="-25000" lang="en-US"/>
              <a:t>3</a:t>
            </a:r>
            <a:r>
              <a:rPr lang="en-US"/>
              <a:t> = {ABC,ABD,ABE,ACD,BCD,BDE,CDE} be the set of frequent 3-itemsets</a:t>
            </a:r>
            <a:endParaRPr/>
          </a:p>
          <a:p>
            <a:pPr indent="0" lvl="2" marL="914400" rtl="0" algn="l"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92100" lvl="0" marL="292100" rtl="0" algn="l">
              <a:spcBef>
                <a:spcPts val="68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L</a:t>
            </a:r>
            <a:r>
              <a:rPr baseline="-25000" lang="en-US"/>
              <a:t>4</a:t>
            </a:r>
            <a:r>
              <a:rPr lang="en-US"/>
              <a:t> = {ABCD,ABCE,ABDE} is the set of candidate 4-itemsets generated (from previous slide)</a:t>
            </a:r>
            <a:endParaRPr/>
          </a:p>
          <a:p>
            <a:pPr indent="0" lvl="2" marL="914400" rtl="0" algn="l"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92100" lvl="0" marL="292100" rtl="0" algn="l">
              <a:spcBef>
                <a:spcPts val="68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Candidate pruning</a:t>
            </a:r>
            <a:endParaRPr/>
          </a:p>
          <a:p>
            <a:pPr indent="-342900" lvl="1" marL="800100" rtl="0" algn="l">
              <a:spcBef>
                <a:spcPts val="6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Prune ABCE because ACE and BCE are infrequent</a:t>
            </a:r>
            <a:endParaRPr/>
          </a:p>
          <a:p>
            <a:pPr indent="-342900" lvl="1" marL="800100" rtl="0" algn="l">
              <a:spcBef>
                <a:spcPts val="6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Prune ABDE because ADE is infrequent</a:t>
            </a:r>
            <a:endParaRPr/>
          </a:p>
          <a:p>
            <a:pPr indent="-190500" lvl="1" marL="8001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-292100" lvl="0" marL="292100" rtl="0" algn="l">
              <a:spcBef>
                <a:spcPts val="68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After candidate pruning: L</a:t>
            </a:r>
            <a:r>
              <a:rPr baseline="-25000" lang="en-US"/>
              <a:t>4</a:t>
            </a:r>
            <a:r>
              <a:rPr lang="en-US"/>
              <a:t> = {ABCD}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6"/>
          <p:cNvSpPr txBox="1"/>
          <p:nvPr/>
        </p:nvSpPr>
        <p:spPr>
          <a:xfrm>
            <a:off x="762000" y="333499"/>
            <a:ext cx="7924800" cy="892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Candidate Generation: Fk-1 x Fk-1 Method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1600200"/>
            <a:ext cx="8017231" cy="4389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7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Illustrating Apriori Principle</a:t>
            </a:r>
            <a:endParaRPr/>
          </a:p>
        </p:txBody>
      </p:sp>
      <p:graphicFrame>
        <p:nvGraphicFramePr>
          <p:cNvPr id="297" name="Google Shape;297;p27"/>
          <p:cNvGraphicFramePr/>
          <p:nvPr/>
        </p:nvGraphicFramePr>
        <p:xfrm>
          <a:off x="304800" y="1387475"/>
          <a:ext cx="2289175" cy="2498725"/>
        </p:xfrm>
        <a:graphic>
          <a:graphicData uri="http://schemas.openxmlformats.org/presentationml/2006/ole">
            <mc:AlternateContent>
              <mc:Choice Requires="v">
                <p:oleObj r:id="rId4" imgH="2498725" imgW="2289175" progId="Word.Document.8" spid="_x0000_s1">
                  <p:embed/>
                </p:oleObj>
              </mc:Choice>
              <mc:Fallback>
                <p:oleObj r:id="rId5" imgH="2498725" imgW="2289175" progId="Word.Document.8">
                  <p:embed/>
                  <p:pic>
                    <p:nvPicPr>
                      <p:cNvPr id="297" name="Google Shape;297;p27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304800" y="1387475"/>
                        <a:ext cx="2289175" cy="249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8" name="Google Shape;298;p27"/>
          <p:cNvGraphicFramePr/>
          <p:nvPr/>
        </p:nvGraphicFramePr>
        <p:xfrm>
          <a:off x="3352800" y="2133600"/>
          <a:ext cx="3327400" cy="2128838"/>
        </p:xfrm>
        <a:graphic>
          <a:graphicData uri="http://schemas.openxmlformats.org/presentationml/2006/ole">
            <mc:AlternateContent>
              <mc:Choice Requires="v">
                <p:oleObj r:id="rId7" imgH="2128838" imgW="3327400" progId="Word.Document.8" spid="_x0000_s2">
                  <p:embed/>
                </p:oleObj>
              </mc:Choice>
              <mc:Fallback>
                <p:oleObj r:id="rId8" imgH="2128838" imgW="3327400" progId="Word.Document.8">
                  <p:embed/>
                  <p:pic>
                    <p:nvPicPr>
                      <p:cNvPr id="298" name="Google Shape;298;p27"/>
                      <p:cNvPicPr preferRelativeResize="0"/>
                      <p:nvPr/>
                    </p:nvPicPr>
                    <p:blipFill rotWithShape="1">
                      <a:blip r:embed="rId9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3352800" y="2133600"/>
                        <a:ext cx="3327400" cy="2128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" name="Google Shape;299;p27"/>
          <p:cNvGraphicFramePr/>
          <p:nvPr/>
        </p:nvGraphicFramePr>
        <p:xfrm>
          <a:off x="4876800" y="4435475"/>
          <a:ext cx="3094038" cy="1508125"/>
        </p:xfrm>
        <a:graphic>
          <a:graphicData uri="http://schemas.openxmlformats.org/presentationml/2006/ole">
            <mc:AlternateContent>
              <mc:Choice Requires="v">
                <p:oleObj r:id="rId10" imgH="1508125" imgW="3094038" progId="Word.Document.8" spid="_x0000_s3">
                  <p:embed/>
                </p:oleObj>
              </mc:Choice>
              <mc:Fallback>
                <p:oleObj r:id="rId11" imgH="1508125" imgW="3094038" progId="Word.Document.8">
                  <p:embed/>
                  <p:pic>
                    <p:nvPicPr>
                      <p:cNvPr id="299" name="Google Shape;299;p27"/>
                      <p:cNvPicPr preferRelativeResize="0"/>
                      <p:nvPr/>
                    </p:nvPicPr>
                    <p:blipFill rotWithShape="1">
                      <a:blip r:embed="rId12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876800" y="4435475"/>
                        <a:ext cx="3094038" cy="1508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0" name="Google Shape;300;p27"/>
          <p:cNvSpPr txBox="1"/>
          <p:nvPr/>
        </p:nvSpPr>
        <p:spPr>
          <a:xfrm>
            <a:off x="2514600" y="1295400"/>
            <a:ext cx="2055813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Items (1-itemsets)</a:t>
            </a:r>
            <a:endParaRPr/>
          </a:p>
        </p:txBody>
      </p:sp>
      <p:sp>
        <p:nvSpPr>
          <p:cNvPr id="301" name="Google Shape;301;p27"/>
          <p:cNvSpPr txBox="1"/>
          <p:nvPr/>
        </p:nvSpPr>
        <p:spPr>
          <a:xfrm>
            <a:off x="6096000" y="2055813"/>
            <a:ext cx="2790825" cy="1465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Pairs (2-itemsets)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(No need to generate</a:t>
            </a:r>
            <a:b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candidates involving Coke</a:t>
            </a:r>
            <a:b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or Eggs)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2" name="Google Shape;302;p27"/>
          <p:cNvSpPr txBox="1"/>
          <p:nvPr/>
        </p:nvSpPr>
        <p:spPr>
          <a:xfrm>
            <a:off x="6781800" y="4038600"/>
            <a:ext cx="2225675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Triplets (3-itemsets)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03" name="Google Shape;303;p27"/>
          <p:cNvCxnSpPr/>
          <p:nvPr/>
        </p:nvCxnSpPr>
        <p:spPr>
          <a:xfrm>
            <a:off x="5410200" y="4038600"/>
            <a:ext cx="304800" cy="304800"/>
          </a:xfrm>
          <a:prstGeom prst="straightConnector1">
            <a:avLst/>
          </a:prstGeom>
          <a:noFill/>
          <a:ln cap="flat" cmpd="tri" w="73025">
            <a:solidFill>
              <a:srgbClr val="CC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04" name="Google Shape;304;p27"/>
          <p:cNvCxnSpPr/>
          <p:nvPr/>
        </p:nvCxnSpPr>
        <p:spPr>
          <a:xfrm>
            <a:off x="2819400" y="1981200"/>
            <a:ext cx="304800" cy="304800"/>
          </a:xfrm>
          <a:prstGeom prst="straightConnector1">
            <a:avLst/>
          </a:prstGeom>
          <a:noFill/>
          <a:ln cap="flat" cmpd="tri" w="73025">
            <a:solidFill>
              <a:srgbClr val="CC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05" name="Google Shape;305;p27"/>
          <p:cNvSpPr txBox="1"/>
          <p:nvPr/>
        </p:nvSpPr>
        <p:spPr>
          <a:xfrm>
            <a:off x="304800" y="3810000"/>
            <a:ext cx="2659063" cy="412750"/>
          </a:xfrm>
          <a:prstGeom prst="rect">
            <a:avLst/>
          </a:prstGeom>
          <a:solidFill>
            <a:srgbClr val="FFFF99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Minimum Support = 3</a:t>
            </a:r>
            <a:endParaRPr/>
          </a:p>
        </p:txBody>
      </p:sp>
      <p:sp>
        <p:nvSpPr>
          <p:cNvPr id="306" name="Google Shape;306;p27"/>
          <p:cNvSpPr txBox="1"/>
          <p:nvPr/>
        </p:nvSpPr>
        <p:spPr>
          <a:xfrm>
            <a:off x="304800" y="4381500"/>
            <a:ext cx="3244850" cy="1476375"/>
          </a:xfrm>
          <a:prstGeom prst="rect">
            <a:avLst/>
          </a:prstGeom>
          <a:solidFill>
            <a:srgbClr val="CCFF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If every subset is considered,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	</a:t>
            </a:r>
            <a:r>
              <a:rPr b="0" baseline="3000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6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+ </a:t>
            </a:r>
            <a:r>
              <a:rPr b="0" baseline="3000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6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+ </a:t>
            </a:r>
            <a:r>
              <a:rPr b="0" baseline="3000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6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</a:t>
            </a: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	6 + 15 + 20 = 41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With support-based pruning,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	6 + 6 + 1 = 13</a:t>
            </a:r>
            <a:endParaRPr/>
          </a:p>
        </p:txBody>
      </p:sp>
      <p:sp>
        <p:nvSpPr>
          <p:cNvPr id="307" name="Google Shape;307;p27"/>
          <p:cNvSpPr txBox="1"/>
          <p:nvPr/>
        </p:nvSpPr>
        <p:spPr>
          <a:xfrm>
            <a:off x="3581400" y="5562600"/>
            <a:ext cx="5562600" cy="738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of F</a:t>
            </a:r>
            <a:r>
              <a:rPr b="1" baseline="-2500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k-1</a:t>
            </a: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xF</a:t>
            </a:r>
            <a:r>
              <a:rPr b="1" baseline="-2500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k-1</a:t>
            </a: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method for candidate generation results in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only one 3-itemset.  This is eliminated after the support counting step.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8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Alternate F</a:t>
            </a:r>
            <a:r>
              <a:rPr baseline="-25000" lang="en-US" sz="2800"/>
              <a:t>k-1</a:t>
            </a:r>
            <a:r>
              <a:rPr lang="en-US" sz="2800"/>
              <a:t> </a:t>
            </a:r>
            <a:r>
              <a:rPr b="0" lang="en-US" sz="2400"/>
              <a:t>x</a:t>
            </a:r>
            <a:r>
              <a:rPr lang="en-US" sz="2800"/>
              <a:t> F</a:t>
            </a:r>
            <a:r>
              <a:rPr baseline="-25000" lang="en-US" sz="2800"/>
              <a:t>k-1</a:t>
            </a:r>
            <a:r>
              <a:rPr lang="en-US" sz="2800"/>
              <a:t> Method</a:t>
            </a:r>
            <a:endParaRPr baseline="-25000" sz="2800"/>
          </a:p>
        </p:txBody>
      </p:sp>
      <p:sp>
        <p:nvSpPr>
          <p:cNvPr id="313" name="Google Shape;313;p28"/>
          <p:cNvSpPr txBox="1"/>
          <p:nvPr>
            <p:ph idx="1" type="body"/>
          </p:nvPr>
        </p:nvSpPr>
        <p:spPr>
          <a:xfrm>
            <a:off x="411163" y="1143000"/>
            <a:ext cx="83185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292100" lvl="0" marL="2921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/>
              <a:t>Merge two frequent (k-1)-itemsets if the last (k-2) items of the first one is identical to the first (k-2) items of the second.</a:t>
            </a:r>
            <a:endParaRPr/>
          </a:p>
          <a:p>
            <a:pPr indent="-342900" lvl="1" marL="800100" rtl="0" algn="l">
              <a:spcBef>
                <a:spcPts val="64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/>
          </a:p>
          <a:p>
            <a:pPr indent="-292100" lvl="0" marL="292100" rtl="0" algn="l">
              <a:spcBef>
                <a:spcPts val="68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F</a:t>
            </a:r>
            <a:r>
              <a:rPr baseline="-25000" lang="en-US"/>
              <a:t>3</a:t>
            </a:r>
            <a:r>
              <a:rPr lang="en-US"/>
              <a:t> = {ABC,ABD,ABE,ACD,BCD,BDE,CDE}</a:t>
            </a:r>
            <a:endParaRPr/>
          </a:p>
          <a:p>
            <a:pPr indent="-342900" lvl="1" marL="800100" rtl="0" algn="l">
              <a:spcBef>
                <a:spcPts val="64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Merge(A</a:t>
            </a:r>
            <a:r>
              <a:rPr b="1" lang="en-US" u="sng"/>
              <a:t>BC</a:t>
            </a:r>
            <a:r>
              <a:rPr lang="en-US"/>
              <a:t>, </a:t>
            </a:r>
            <a:r>
              <a:rPr b="1" lang="en-US" u="sng"/>
              <a:t>BC</a:t>
            </a:r>
            <a:r>
              <a:rPr lang="en-US"/>
              <a:t>D) = A</a:t>
            </a:r>
            <a:r>
              <a:rPr b="1" lang="en-US" u="sng"/>
              <a:t>BC</a:t>
            </a:r>
            <a:r>
              <a:rPr lang="en-US"/>
              <a:t>D</a:t>
            </a:r>
            <a:endParaRPr/>
          </a:p>
          <a:p>
            <a:pPr indent="-342900" lvl="1" marL="800100" rtl="0" algn="l">
              <a:spcBef>
                <a:spcPts val="64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Merge(A</a:t>
            </a:r>
            <a:r>
              <a:rPr b="1" lang="en-US" u="sng"/>
              <a:t>BD</a:t>
            </a:r>
            <a:r>
              <a:rPr lang="en-US"/>
              <a:t>, </a:t>
            </a:r>
            <a:r>
              <a:rPr b="1" lang="en-US" u="sng"/>
              <a:t>BD</a:t>
            </a:r>
            <a:r>
              <a:rPr lang="en-US"/>
              <a:t>E) = A</a:t>
            </a:r>
            <a:r>
              <a:rPr b="1" lang="en-US" u="sng"/>
              <a:t>BD</a:t>
            </a:r>
            <a:r>
              <a:rPr lang="en-US"/>
              <a:t>E</a:t>
            </a:r>
            <a:endParaRPr/>
          </a:p>
          <a:p>
            <a:pPr indent="-342900" lvl="1" marL="800100" rtl="0" algn="l">
              <a:spcBef>
                <a:spcPts val="64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Merge(A</a:t>
            </a:r>
            <a:r>
              <a:rPr b="1" lang="en-US" u="sng"/>
              <a:t>CD</a:t>
            </a:r>
            <a:r>
              <a:rPr lang="en-US"/>
              <a:t>, </a:t>
            </a:r>
            <a:r>
              <a:rPr b="1" lang="en-US" u="sng"/>
              <a:t>CD</a:t>
            </a:r>
            <a:r>
              <a:rPr lang="en-US"/>
              <a:t>E) = A</a:t>
            </a:r>
            <a:r>
              <a:rPr b="1" lang="en-US" u="sng"/>
              <a:t>CD</a:t>
            </a:r>
            <a:r>
              <a:rPr lang="en-US"/>
              <a:t>E</a:t>
            </a:r>
            <a:endParaRPr/>
          </a:p>
          <a:p>
            <a:pPr indent="-342900" lvl="1" marL="800100" rtl="0" algn="l">
              <a:spcBef>
                <a:spcPts val="64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Merge(B</a:t>
            </a:r>
            <a:r>
              <a:rPr b="1" lang="en-US" u="sng"/>
              <a:t>CD</a:t>
            </a:r>
            <a:r>
              <a:rPr lang="en-US"/>
              <a:t>, </a:t>
            </a:r>
            <a:r>
              <a:rPr b="1" lang="en-US" u="sng"/>
              <a:t>CD</a:t>
            </a:r>
            <a:r>
              <a:rPr lang="en-US"/>
              <a:t>E) = B</a:t>
            </a:r>
            <a:r>
              <a:rPr b="1" lang="en-US" u="sng"/>
              <a:t>CD</a:t>
            </a:r>
            <a:r>
              <a:rPr lang="en-US"/>
              <a:t>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9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Candidate Pruning for Alternate F</a:t>
            </a:r>
            <a:r>
              <a:rPr baseline="-25000" lang="en-US" sz="2400"/>
              <a:t>k-1</a:t>
            </a:r>
            <a:r>
              <a:rPr lang="en-US" sz="2400"/>
              <a:t> </a:t>
            </a:r>
            <a:r>
              <a:rPr b="0" lang="en-US" sz="2000"/>
              <a:t>x</a:t>
            </a:r>
            <a:r>
              <a:rPr lang="en-US" sz="2400"/>
              <a:t> F</a:t>
            </a:r>
            <a:r>
              <a:rPr baseline="-25000" lang="en-US" sz="2400"/>
              <a:t>k-1</a:t>
            </a:r>
            <a:r>
              <a:rPr lang="en-US" sz="2400"/>
              <a:t> Method</a:t>
            </a:r>
            <a:endParaRPr/>
          </a:p>
        </p:txBody>
      </p:sp>
      <p:sp>
        <p:nvSpPr>
          <p:cNvPr id="319" name="Google Shape;319;p29"/>
          <p:cNvSpPr txBox="1"/>
          <p:nvPr>
            <p:ph idx="1" type="body"/>
          </p:nvPr>
        </p:nvSpPr>
        <p:spPr>
          <a:xfrm>
            <a:off x="411163" y="1143000"/>
            <a:ext cx="83185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292100" lvl="0" marL="2921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Let F</a:t>
            </a:r>
            <a:r>
              <a:rPr baseline="-25000" lang="en-US"/>
              <a:t>3</a:t>
            </a:r>
            <a:r>
              <a:rPr lang="en-US"/>
              <a:t> = {ABC,ABD,ABE,ACD,BCD,BDE,CDE} be the set of frequent 3-itemsets</a:t>
            </a:r>
            <a:endParaRPr/>
          </a:p>
          <a:p>
            <a:pPr indent="0" lvl="2" marL="914400" rtl="0" algn="l"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92100" lvl="0" marL="292100" rtl="0" algn="l">
              <a:spcBef>
                <a:spcPts val="68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L</a:t>
            </a:r>
            <a:r>
              <a:rPr baseline="-25000" lang="en-US"/>
              <a:t>4</a:t>
            </a:r>
            <a:r>
              <a:rPr lang="en-US"/>
              <a:t> = {ABCD,ABDE,ACDE,BCDE} is the set of candidate 4-itemsets generated (from previous slide)</a:t>
            </a:r>
            <a:endParaRPr/>
          </a:p>
          <a:p>
            <a:pPr indent="-292100" lvl="0" marL="292100" rtl="0" algn="l">
              <a:spcBef>
                <a:spcPts val="68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Candidate pruning</a:t>
            </a:r>
            <a:endParaRPr/>
          </a:p>
          <a:p>
            <a:pPr indent="-342900" lvl="1" marL="800100" rtl="0" algn="l">
              <a:spcBef>
                <a:spcPts val="6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Prune ABDE because ADE is infrequent</a:t>
            </a:r>
            <a:endParaRPr/>
          </a:p>
          <a:p>
            <a:pPr indent="-342900" lvl="1" marL="800100" rtl="0" algn="l">
              <a:spcBef>
                <a:spcPts val="6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Prune ACDE because ACE and ADE are infrequent</a:t>
            </a:r>
            <a:endParaRPr/>
          </a:p>
          <a:p>
            <a:pPr indent="-342900" lvl="1" marL="800100" rtl="0" algn="l">
              <a:spcBef>
                <a:spcPts val="6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Prune BCDE because BCE </a:t>
            </a:r>
            <a:endParaRPr/>
          </a:p>
          <a:p>
            <a:pPr indent="-292100" lvl="0" marL="292100" rtl="0" algn="l">
              <a:spcBef>
                <a:spcPts val="68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After candidate pruning: L</a:t>
            </a:r>
            <a:r>
              <a:rPr baseline="-25000" lang="en-US"/>
              <a:t>4</a:t>
            </a:r>
            <a:r>
              <a:rPr lang="en-US"/>
              <a:t> = {ABCD}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Definition: Frequent Itemset</a:t>
            </a:r>
            <a:endParaRPr/>
          </a:p>
        </p:txBody>
      </p:sp>
      <p:sp>
        <p:nvSpPr>
          <p:cNvPr id="74" name="Google Shape;74;p3"/>
          <p:cNvSpPr txBox="1"/>
          <p:nvPr>
            <p:ph idx="1" type="body"/>
          </p:nvPr>
        </p:nvSpPr>
        <p:spPr>
          <a:xfrm>
            <a:off x="304800" y="1066800"/>
            <a:ext cx="48768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2000"/>
              <a:t>Itemset</a:t>
            </a:r>
            <a:endParaRPr/>
          </a:p>
          <a:p>
            <a:pPr indent="-285750" lvl="1" marL="742950" rtl="0" algn="l">
              <a:spcBef>
                <a:spcPts val="580"/>
              </a:spcBef>
              <a:spcAft>
                <a:spcPts val="0"/>
              </a:spcAft>
              <a:buSzPts val="1800"/>
              <a:buChar char="–"/>
            </a:pPr>
            <a:r>
              <a:rPr lang="en-US" sz="1800"/>
              <a:t>A collection of one or more items</a:t>
            </a:r>
            <a:endParaRPr/>
          </a:p>
          <a:p>
            <a:pPr indent="-228600" lvl="2" marL="1143000" rtl="0" algn="l">
              <a:spcBef>
                <a:spcPts val="560"/>
              </a:spcBef>
              <a:spcAft>
                <a:spcPts val="0"/>
              </a:spcAft>
              <a:buSzPts val="1120"/>
              <a:buChar char="◆"/>
            </a:pPr>
            <a:r>
              <a:rPr lang="en-US" sz="1600"/>
              <a:t>Example: {Milk, Bread, Diaper}</a:t>
            </a:r>
            <a:endParaRPr/>
          </a:p>
          <a:p>
            <a:pPr indent="-285750" lvl="1" marL="742950" rtl="0" algn="l">
              <a:spcBef>
                <a:spcPts val="580"/>
              </a:spcBef>
              <a:spcAft>
                <a:spcPts val="0"/>
              </a:spcAft>
              <a:buSzPts val="1800"/>
              <a:buChar char="–"/>
            </a:pPr>
            <a:r>
              <a:rPr lang="en-US" sz="1800"/>
              <a:t>k-itemset</a:t>
            </a:r>
            <a:endParaRPr/>
          </a:p>
          <a:p>
            <a:pPr indent="-228600" lvl="2" marL="1143000" rtl="0" algn="l">
              <a:spcBef>
                <a:spcPts val="560"/>
              </a:spcBef>
              <a:spcAft>
                <a:spcPts val="0"/>
              </a:spcAft>
              <a:buSzPts val="1120"/>
              <a:buChar char="◆"/>
            </a:pPr>
            <a:r>
              <a:rPr lang="en-US" sz="1600"/>
              <a:t>An itemset that contains k items</a:t>
            </a:r>
            <a:endParaRPr b="1" sz="1600"/>
          </a:p>
          <a:p>
            <a:pPr indent="-342900" lvl="0" marL="3429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-US" sz="2000"/>
              <a:t>Support count (σ)</a:t>
            </a:r>
            <a:endParaRPr/>
          </a:p>
          <a:p>
            <a:pPr indent="-285750" lvl="1" marL="742950" rtl="0" algn="l">
              <a:spcBef>
                <a:spcPts val="580"/>
              </a:spcBef>
              <a:spcAft>
                <a:spcPts val="0"/>
              </a:spcAft>
              <a:buSzPts val="1800"/>
              <a:buChar char="–"/>
            </a:pPr>
            <a:r>
              <a:rPr lang="en-US" sz="1800"/>
              <a:t>Frequency of occurrence of an itemset</a:t>
            </a:r>
            <a:endParaRPr/>
          </a:p>
          <a:p>
            <a:pPr indent="-285750" lvl="1" marL="742950" rtl="0" algn="l">
              <a:spcBef>
                <a:spcPts val="580"/>
              </a:spcBef>
              <a:spcAft>
                <a:spcPts val="0"/>
              </a:spcAft>
              <a:buSzPts val="1800"/>
              <a:buChar char="–"/>
            </a:pPr>
            <a:r>
              <a:rPr lang="en-US" sz="1800"/>
              <a:t>E.g.   σ({Milk, Bread,Diaper}) = 2 </a:t>
            </a:r>
            <a:endParaRPr sz="1800"/>
          </a:p>
          <a:p>
            <a:pPr indent="-342900" lvl="0" marL="3429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-US" sz="2000"/>
              <a:t>Support</a:t>
            </a:r>
            <a:endParaRPr/>
          </a:p>
          <a:p>
            <a:pPr indent="-285750" lvl="1" marL="742950" rtl="0" algn="l">
              <a:spcBef>
                <a:spcPts val="580"/>
              </a:spcBef>
              <a:spcAft>
                <a:spcPts val="0"/>
              </a:spcAft>
              <a:buSzPts val="1800"/>
              <a:buChar char="–"/>
            </a:pPr>
            <a:r>
              <a:rPr lang="en-US" sz="1800"/>
              <a:t>Fraction of transactions that contain an itemset</a:t>
            </a:r>
            <a:endParaRPr/>
          </a:p>
          <a:p>
            <a:pPr indent="-285750" lvl="1" marL="742950" rtl="0" algn="l">
              <a:spcBef>
                <a:spcPts val="580"/>
              </a:spcBef>
              <a:spcAft>
                <a:spcPts val="0"/>
              </a:spcAft>
              <a:buSzPts val="1800"/>
              <a:buChar char="–"/>
            </a:pPr>
            <a:r>
              <a:rPr lang="en-US" sz="1800"/>
              <a:t>E.g.   s({Milk, Bread, Diaper}) = 2/5</a:t>
            </a:r>
            <a:endParaRPr/>
          </a:p>
          <a:p>
            <a:pPr indent="-342900" lvl="0" marL="342900" rtl="0" algn="l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en-US" sz="2000"/>
              <a:t>Frequent Itemset</a:t>
            </a:r>
            <a:endParaRPr/>
          </a:p>
          <a:p>
            <a:pPr indent="-285750" lvl="1" marL="742950" rtl="0" algn="l">
              <a:spcBef>
                <a:spcPts val="580"/>
              </a:spcBef>
              <a:spcAft>
                <a:spcPts val="0"/>
              </a:spcAft>
              <a:buSzPts val="1800"/>
              <a:buChar char="–"/>
            </a:pPr>
            <a:r>
              <a:rPr lang="en-US" sz="1800"/>
              <a:t>An itemset whose support is greater than or equal to a </a:t>
            </a:r>
            <a:r>
              <a:rPr i="1" lang="en-US" sz="1800"/>
              <a:t>minsup</a:t>
            </a:r>
            <a:r>
              <a:rPr lang="en-US" sz="1800"/>
              <a:t> threshold</a:t>
            </a:r>
            <a:endParaRPr/>
          </a:p>
        </p:txBody>
      </p:sp>
      <p:graphicFrame>
        <p:nvGraphicFramePr>
          <p:cNvPr id="75" name="Google Shape;75;p3"/>
          <p:cNvGraphicFramePr/>
          <p:nvPr/>
        </p:nvGraphicFramePr>
        <p:xfrm>
          <a:off x="5410200" y="2089150"/>
          <a:ext cx="3657600" cy="2195513"/>
        </p:xfrm>
        <a:graphic>
          <a:graphicData uri="http://schemas.openxmlformats.org/presentationml/2006/ole">
            <mc:AlternateContent>
              <mc:Choice Requires="v">
                <p:oleObj r:id="rId4" imgH="2195513" imgW="3657600" progId="Word.Document.8" spid="_x0000_s1">
                  <p:embed/>
                </p:oleObj>
              </mc:Choice>
              <mc:Fallback>
                <p:oleObj r:id="rId5" imgH="2195513" imgW="3657600" progId="Word.Document.8">
                  <p:embed/>
                  <p:pic>
                    <p:nvPicPr>
                      <p:cNvPr id="75" name="Google Shape;75;p3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5410200" y="2089150"/>
                        <a:ext cx="3657600" cy="2195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0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Support Counting of Candidate Itemsets</a:t>
            </a:r>
            <a:endParaRPr/>
          </a:p>
        </p:txBody>
      </p:sp>
      <p:sp>
        <p:nvSpPr>
          <p:cNvPr id="325" name="Google Shape;325;p30"/>
          <p:cNvSpPr txBox="1"/>
          <p:nvPr>
            <p:ph idx="1" type="body"/>
          </p:nvPr>
        </p:nvSpPr>
        <p:spPr>
          <a:xfrm>
            <a:off x="411163" y="1066800"/>
            <a:ext cx="83185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292100" lvl="0" marL="2921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/>
              <a:t>Scan the database of transactions to determine the support of each candidate itemset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Must match every candidate itemset against every transaction, which is an expensive operation</a:t>
            </a:r>
            <a:endParaRPr/>
          </a:p>
        </p:txBody>
      </p:sp>
      <p:graphicFrame>
        <p:nvGraphicFramePr>
          <p:cNvPr id="326" name="Google Shape;326;p30"/>
          <p:cNvGraphicFramePr/>
          <p:nvPr/>
        </p:nvGraphicFramePr>
        <p:xfrm>
          <a:off x="762000" y="3200400"/>
          <a:ext cx="3568700" cy="2146300"/>
        </p:xfrm>
        <a:graphic>
          <a:graphicData uri="http://schemas.openxmlformats.org/presentationml/2006/ole">
            <mc:AlternateContent>
              <mc:Choice Requires="v">
                <p:oleObj r:id="rId4" imgH="2146300" imgW="3568700" progId="Word.Document.8" spid="_x0000_s1">
                  <p:embed/>
                </p:oleObj>
              </mc:Choice>
              <mc:Fallback>
                <p:oleObj r:id="rId5" imgH="2146300" imgW="3568700" progId="Word.Document.8">
                  <p:embed/>
                  <p:pic>
                    <p:nvPicPr>
                      <p:cNvPr id="326" name="Google Shape;326;p30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762000" y="3200400"/>
                        <a:ext cx="3568700" cy="214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" name="Google Shape;327;p30"/>
          <p:cNvGraphicFramePr/>
          <p:nvPr/>
        </p:nvGraphicFramePr>
        <p:xfrm>
          <a:off x="5287963" y="3429000"/>
          <a:ext cx="3094037" cy="1508125"/>
        </p:xfrm>
        <a:graphic>
          <a:graphicData uri="http://schemas.openxmlformats.org/presentationml/2006/ole">
            <mc:AlternateContent>
              <mc:Choice Requires="v">
                <p:oleObj r:id="rId7" imgH="1508125" imgW="3094037" progId="Word.Document.8" spid="_x0000_s2">
                  <p:embed/>
                </p:oleObj>
              </mc:Choice>
              <mc:Fallback>
                <p:oleObj r:id="rId8" imgH="1508125" imgW="3094037" progId="Word.Document.8">
                  <p:embed/>
                  <p:pic>
                    <p:nvPicPr>
                      <p:cNvPr id="327" name="Google Shape;327;p30"/>
                      <p:cNvPicPr preferRelativeResize="0"/>
                      <p:nvPr/>
                    </p:nvPicPr>
                    <p:blipFill rotWithShape="1">
                      <a:blip r:embed="rId9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5287963" y="3429000"/>
                        <a:ext cx="3094037" cy="1508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1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Support Counting of Candidate Itemsets</a:t>
            </a:r>
            <a:endParaRPr/>
          </a:p>
        </p:txBody>
      </p:sp>
      <p:sp>
        <p:nvSpPr>
          <p:cNvPr id="333" name="Google Shape;333;p31"/>
          <p:cNvSpPr txBox="1"/>
          <p:nvPr>
            <p:ph idx="1" type="body"/>
          </p:nvPr>
        </p:nvSpPr>
        <p:spPr>
          <a:xfrm>
            <a:off x="411163" y="1066800"/>
            <a:ext cx="8318500" cy="28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292100" lvl="0" marL="2921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/>
              <a:t>To reduce number of comparisons, store the candidate itemsets in a hash structure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Instead of matching each transaction against every candidate, match it against candidates contained in the hashed buckets</a:t>
            </a:r>
            <a:endParaRPr/>
          </a:p>
        </p:txBody>
      </p:sp>
      <p:graphicFrame>
        <p:nvGraphicFramePr>
          <p:cNvPr id="334" name="Google Shape;334;p31"/>
          <p:cNvGraphicFramePr/>
          <p:nvPr/>
        </p:nvGraphicFramePr>
        <p:xfrm>
          <a:off x="1066800" y="3124200"/>
          <a:ext cx="6477000" cy="2763838"/>
        </p:xfrm>
        <a:graphic>
          <a:graphicData uri="http://schemas.openxmlformats.org/presentationml/2006/ole">
            <mc:AlternateContent>
              <mc:Choice Requires="v">
                <p:oleObj r:id="rId4" imgH="2763838" imgW="6477000" progId="Visio.Drawing.6" spid="_x0000_s1">
                  <p:embed/>
                </p:oleObj>
              </mc:Choice>
              <mc:Fallback>
                <p:oleObj r:id="rId5" imgH="2763838" imgW="6477000" progId="Visio.Drawing.6">
                  <p:embed/>
                  <p:pic>
                    <p:nvPicPr>
                      <p:cNvPr id="334" name="Google Shape;334;p31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066800" y="3124200"/>
                        <a:ext cx="6477000" cy="2763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2"/>
          <p:cNvSpPr txBox="1"/>
          <p:nvPr>
            <p:ph idx="4294967295" type="title"/>
          </p:nvPr>
        </p:nvSpPr>
        <p:spPr>
          <a:xfrm>
            <a:off x="3302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Support Counting: An Example</a:t>
            </a:r>
            <a:endParaRPr/>
          </a:p>
        </p:txBody>
      </p:sp>
      <p:sp>
        <p:nvSpPr>
          <p:cNvPr id="340" name="Google Shape;340;p32"/>
          <p:cNvSpPr txBox="1"/>
          <p:nvPr/>
        </p:nvSpPr>
        <p:spPr>
          <a:xfrm>
            <a:off x="457200" y="1066800"/>
            <a:ext cx="8305800" cy="1477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Suppose you have 15 candidate itemsets of length 3: </a:t>
            </a:r>
            <a:endParaRPr/>
          </a:p>
          <a:p>
            <a:pPr indent="0" lvl="0" marL="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{1 4 5}, {1 2 4}, {4 5 7}, {1 2 5}, {4 5 8}, {1 5 9}, {1 3 6}, {2 3 4}, {5 6 7}, {3 4 5}, {3 5 6}, {3 5 7}, {6 8 9}, {3 6 7}, {3 6 8}</a:t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2"/>
          <p:cNvSpPr txBox="1"/>
          <p:nvPr/>
        </p:nvSpPr>
        <p:spPr>
          <a:xfrm>
            <a:off x="304800" y="2209800"/>
            <a:ext cx="8229600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many of these itemsets are supported by transaction  (1,2,3,5,6)?</a:t>
            </a:r>
            <a:endParaRPr/>
          </a:p>
        </p:txBody>
      </p:sp>
      <p:graphicFrame>
        <p:nvGraphicFramePr>
          <p:cNvPr id="342" name="Google Shape;342;p32"/>
          <p:cNvGraphicFramePr/>
          <p:nvPr/>
        </p:nvGraphicFramePr>
        <p:xfrm>
          <a:off x="3505200" y="2754313"/>
          <a:ext cx="5334000" cy="3646487"/>
        </p:xfrm>
        <a:graphic>
          <a:graphicData uri="http://schemas.openxmlformats.org/presentationml/2006/ole">
            <mc:AlternateContent>
              <mc:Choice Requires="v">
                <p:oleObj r:id="rId4" imgH="3646487" imgW="5334000" progId="Visio.Drawing.6" spid="_x0000_s1">
                  <p:embed/>
                </p:oleObj>
              </mc:Choice>
              <mc:Fallback>
                <p:oleObj r:id="rId5" imgH="3646487" imgW="5334000" progId="Visio.Drawing.6">
                  <p:embed/>
                  <p:pic>
                    <p:nvPicPr>
                      <p:cNvPr id="342" name="Google Shape;342;p32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3505200" y="2754313"/>
                        <a:ext cx="5334000" cy="3646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3"/>
          <p:cNvSpPr txBox="1"/>
          <p:nvPr>
            <p:ph idx="4294967295" type="title"/>
          </p:nvPr>
        </p:nvSpPr>
        <p:spPr>
          <a:xfrm>
            <a:off x="3302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Support Counting Using a Hash Tree</a:t>
            </a:r>
            <a:endParaRPr/>
          </a:p>
        </p:txBody>
      </p:sp>
      <p:grpSp>
        <p:nvGrpSpPr>
          <p:cNvPr id="348" name="Google Shape;348;p33"/>
          <p:cNvGrpSpPr/>
          <p:nvPr/>
        </p:nvGrpSpPr>
        <p:grpSpPr>
          <a:xfrm>
            <a:off x="3810000" y="3886200"/>
            <a:ext cx="4681538" cy="2446338"/>
            <a:chOff x="1632" y="1536"/>
            <a:chExt cx="3143" cy="1750"/>
          </a:xfrm>
        </p:grpSpPr>
        <p:cxnSp>
          <p:nvCxnSpPr>
            <p:cNvPr id="349" name="Google Shape;349;p33"/>
            <p:cNvCxnSpPr/>
            <p:nvPr/>
          </p:nvCxnSpPr>
          <p:spPr>
            <a:xfrm flipH="1">
              <a:off x="2496" y="1536"/>
              <a:ext cx="672" cy="33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cxnSp>
          <p:nvCxnSpPr>
            <p:cNvPr id="350" name="Google Shape;350;p33"/>
            <p:cNvCxnSpPr/>
            <p:nvPr/>
          </p:nvCxnSpPr>
          <p:spPr>
            <a:xfrm>
              <a:off x="3168" y="1536"/>
              <a:ext cx="816" cy="28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cxnSp>
          <p:nvCxnSpPr>
            <p:cNvPr id="351" name="Google Shape;351;p33"/>
            <p:cNvCxnSpPr/>
            <p:nvPr/>
          </p:nvCxnSpPr>
          <p:spPr>
            <a:xfrm>
              <a:off x="3168" y="1536"/>
              <a:ext cx="0" cy="24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sp>
          <p:nvSpPr>
            <p:cNvPr id="352" name="Google Shape;352;p33"/>
            <p:cNvSpPr txBox="1"/>
            <p:nvPr/>
          </p:nvSpPr>
          <p:spPr>
            <a:xfrm>
              <a:off x="2976" y="1728"/>
              <a:ext cx="465" cy="5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2 3 4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5 6 7</a:t>
              </a:r>
              <a:endParaRPr/>
            </a:p>
          </p:txBody>
        </p:sp>
        <p:cxnSp>
          <p:nvCxnSpPr>
            <p:cNvPr id="353" name="Google Shape;353;p33"/>
            <p:cNvCxnSpPr/>
            <p:nvPr/>
          </p:nvCxnSpPr>
          <p:spPr>
            <a:xfrm flipH="1">
              <a:off x="1917" y="1871"/>
              <a:ext cx="576" cy="28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sp>
          <p:nvSpPr>
            <p:cNvPr id="354" name="Google Shape;354;p33"/>
            <p:cNvSpPr txBox="1"/>
            <p:nvPr/>
          </p:nvSpPr>
          <p:spPr>
            <a:xfrm>
              <a:off x="1728" y="2159"/>
              <a:ext cx="465" cy="2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1 4 5</a:t>
              </a:r>
              <a:endParaRPr/>
            </a:p>
          </p:txBody>
        </p:sp>
        <p:cxnSp>
          <p:nvCxnSpPr>
            <p:cNvPr id="355" name="Google Shape;355;p33"/>
            <p:cNvCxnSpPr/>
            <p:nvPr/>
          </p:nvCxnSpPr>
          <p:spPr>
            <a:xfrm>
              <a:off x="2493" y="1871"/>
              <a:ext cx="3" cy="48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cxnSp>
          <p:nvCxnSpPr>
            <p:cNvPr id="356" name="Google Shape;356;p33"/>
            <p:cNvCxnSpPr/>
            <p:nvPr/>
          </p:nvCxnSpPr>
          <p:spPr>
            <a:xfrm>
              <a:off x="2493" y="1871"/>
              <a:ext cx="576" cy="38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sp>
          <p:nvSpPr>
            <p:cNvPr id="357" name="Google Shape;357;p33"/>
            <p:cNvSpPr txBox="1"/>
            <p:nvPr/>
          </p:nvSpPr>
          <p:spPr>
            <a:xfrm>
              <a:off x="2870" y="2265"/>
              <a:ext cx="465" cy="2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1 3 6</a:t>
              </a:r>
              <a:endParaRPr/>
            </a:p>
          </p:txBody>
        </p:sp>
        <p:cxnSp>
          <p:nvCxnSpPr>
            <p:cNvPr id="358" name="Google Shape;358;p33"/>
            <p:cNvCxnSpPr/>
            <p:nvPr/>
          </p:nvCxnSpPr>
          <p:spPr>
            <a:xfrm flipH="1">
              <a:off x="1824" y="2352"/>
              <a:ext cx="672" cy="33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sp>
          <p:nvSpPr>
            <p:cNvPr id="359" name="Google Shape;359;p33"/>
            <p:cNvSpPr txBox="1"/>
            <p:nvPr/>
          </p:nvSpPr>
          <p:spPr>
            <a:xfrm>
              <a:off x="1632" y="2640"/>
              <a:ext cx="465" cy="5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1 2 4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4 5 7</a:t>
              </a:r>
              <a:endParaRPr/>
            </a:p>
          </p:txBody>
        </p:sp>
        <p:cxnSp>
          <p:nvCxnSpPr>
            <p:cNvPr id="360" name="Google Shape;360;p33"/>
            <p:cNvCxnSpPr/>
            <p:nvPr/>
          </p:nvCxnSpPr>
          <p:spPr>
            <a:xfrm>
              <a:off x="2496" y="2352"/>
              <a:ext cx="0" cy="43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sp>
          <p:nvSpPr>
            <p:cNvPr id="361" name="Google Shape;361;p33"/>
            <p:cNvSpPr txBox="1"/>
            <p:nvPr/>
          </p:nvSpPr>
          <p:spPr>
            <a:xfrm>
              <a:off x="2255" y="2784"/>
              <a:ext cx="465" cy="5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1 2 5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4 5 8</a:t>
              </a:r>
              <a:endParaRPr/>
            </a:p>
          </p:txBody>
        </p:sp>
        <p:cxnSp>
          <p:nvCxnSpPr>
            <p:cNvPr id="362" name="Google Shape;362;p33"/>
            <p:cNvCxnSpPr/>
            <p:nvPr/>
          </p:nvCxnSpPr>
          <p:spPr>
            <a:xfrm>
              <a:off x="2496" y="2352"/>
              <a:ext cx="576" cy="43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sp>
          <p:nvSpPr>
            <p:cNvPr id="363" name="Google Shape;363;p33"/>
            <p:cNvSpPr txBox="1"/>
            <p:nvPr/>
          </p:nvSpPr>
          <p:spPr>
            <a:xfrm>
              <a:off x="2832" y="2784"/>
              <a:ext cx="465" cy="2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1 5 9</a:t>
              </a:r>
              <a:endParaRPr/>
            </a:p>
          </p:txBody>
        </p:sp>
        <p:cxnSp>
          <p:nvCxnSpPr>
            <p:cNvPr id="364" name="Google Shape;364;p33"/>
            <p:cNvCxnSpPr/>
            <p:nvPr/>
          </p:nvCxnSpPr>
          <p:spPr>
            <a:xfrm flipH="1">
              <a:off x="3456" y="1824"/>
              <a:ext cx="528" cy="33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sp>
          <p:nvSpPr>
            <p:cNvPr id="365" name="Google Shape;365;p33"/>
            <p:cNvSpPr txBox="1"/>
            <p:nvPr/>
          </p:nvSpPr>
          <p:spPr>
            <a:xfrm>
              <a:off x="3254" y="2169"/>
              <a:ext cx="465" cy="2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3 4 5</a:t>
              </a:r>
              <a:endParaRPr/>
            </a:p>
          </p:txBody>
        </p:sp>
        <p:cxnSp>
          <p:nvCxnSpPr>
            <p:cNvPr id="366" name="Google Shape;366;p33"/>
            <p:cNvCxnSpPr/>
            <p:nvPr/>
          </p:nvCxnSpPr>
          <p:spPr>
            <a:xfrm>
              <a:off x="3984" y="1824"/>
              <a:ext cx="0" cy="33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sp>
          <p:nvSpPr>
            <p:cNvPr id="367" name="Google Shape;367;p33"/>
            <p:cNvSpPr txBox="1"/>
            <p:nvPr/>
          </p:nvSpPr>
          <p:spPr>
            <a:xfrm>
              <a:off x="3792" y="2160"/>
              <a:ext cx="465" cy="7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3 5 6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3 5 7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6 8 9</a:t>
              </a:r>
              <a:endParaRPr/>
            </a:p>
          </p:txBody>
        </p:sp>
        <p:cxnSp>
          <p:nvCxnSpPr>
            <p:cNvPr id="368" name="Google Shape;368;p33"/>
            <p:cNvCxnSpPr/>
            <p:nvPr/>
          </p:nvCxnSpPr>
          <p:spPr>
            <a:xfrm>
              <a:off x="3984" y="1824"/>
              <a:ext cx="528" cy="33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sp>
          <p:nvSpPr>
            <p:cNvPr id="369" name="Google Shape;369;p33"/>
            <p:cNvSpPr txBox="1"/>
            <p:nvPr/>
          </p:nvSpPr>
          <p:spPr>
            <a:xfrm>
              <a:off x="4310" y="2121"/>
              <a:ext cx="465" cy="5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3 6 7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3 6 8</a:t>
              </a:r>
              <a:endParaRPr/>
            </a:p>
          </p:txBody>
        </p:sp>
      </p:grpSp>
      <p:grpSp>
        <p:nvGrpSpPr>
          <p:cNvPr id="370" name="Google Shape;370;p33"/>
          <p:cNvGrpSpPr/>
          <p:nvPr/>
        </p:nvGrpSpPr>
        <p:grpSpPr>
          <a:xfrm>
            <a:off x="533400" y="4237038"/>
            <a:ext cx="2286000" cy="1249362"/>
            <a:chOff x="144" y="912"/>
            <a:chExt cx="1440" cy="787"/>
          </a:xfrm>
        </p:grpSpPr>
        <p:cxnSp>
          <p:nvCxnSpPr>
            <p:cNvPr id="371" name="Google Shape;371;p33"/>
            <p:cNvCxnSpPr/>
            <p:nvPr/>
          </p:nvCxnSpPr>
          <p:spPr>
            <a:xfrm flipH="1">
              <a:off x="480" y="1200"/>
              <a:ext cx="384" cy="28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2" name="Google Shape;372;p33"/>
            <p:cNvCxnSpPr/>
            <p:nvPr/>
          </p:nvCxnSpPr>
          <p:spPr>
            <a:xfrm>
              <a:off x="864" y="1200"/>
              <a:ext cx="0" cy="28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3" name="Google Shape;373;p33"/>
            <p:cNvSpPr txBox="1"/>
            <p:nvPr/>
          </p:nvSpPr>
          <p:spPr>
            <a:xfrm>
              <a:off x="240" y="1200"/>
              <a:ext cx="436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1,4,7</a:t>
              </a:r>
              <a:endParaRPr/>
            </a:p>
          </p:txBody>
        </p:sp>
        <p:sp>
          <p:nvSpPr>
            <p:cNvPr id="374" name="Google Shape;374;p33"/>
            <p:cNvSpPr txBox="1"/>
            <p:nvPr/>
          </p:nvSpPr>
          <p:spPr>
            <a:xfrm>
              <a:off x="662" y="1449"/>
              <a:ext cx="436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2,5,8</a:t>
              </a:r>
              <a:endParaRPr/>
            </a:p>
          </p:txBody>
        </p:sp>
        <p:cxnSp>
          <p:nvCxnSpPr>
            <p:cNvPr id="375" name="Google Shape;375;p33"/>
            <p:cNvCxnSpPr/>
            <p:nvPr/>
          </p:nvCxnSpPr>
          <p:spPr>
            <a:xfrm>
              <a:off x="864" y="1200"/>
              <a:ext cx="384" cy="24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6" name="Google Shape;376;p33"/>
            <p:cNvSpPr txBox="1"/>
            <p:nvPr/>
          </p:nvSpPr>
          <p:spPr>
            <a:xfrm>
              <a:off x="998" y="1113"/>
              <a:ext cx="436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3,6,9</a:t>
              </a:r>
              <a:endParaRPr/>
            </a:p>
          </p:txBody>
        </p:sp>
        <p:sp>
          <p:nvSpPr>
            <p:cNvPr id="377" name="Google Shape;377;p33"/>
            <p:cNvSpPr txBox="1"/>
            <p:nvPr/>
          </p:nvSpPr>
          <p:spPr>
            <a:xfrm>
              <a:off x="336" y="912"/>
              <a:ext cx="1017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hlink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Hash function</a:t>
              </a:r>
              <a:endParaRPr/>
            </a:p>
          </p:txBody>
        </p:sp>
        <p:sp>
          <p:nvSpPr>
            <p:cNvPr id="378" name="Google Shape;378;p33"/>
            <p:cNvSpPr/>
            <p:nvPr/>
          </p:nvSpPr>
          <p:spPr>
            <a:xfrm>
              <a:off x="144" y="912"/>
              <a:ext cx="1440" cy="768"/>
            </a:xfrm>
            <a:prstGeom prst="rect">
              <a:avLst/>
            </a:prstGeom>
            <a:noFill/>
            <a:ln cap="flat" cmpd="sng" w="9525">
              <a:solidFill>
                <a:schemeClr val="hlink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9" name="Google Shape;379;p33"/>
          <p:cNvSpPr txBox="1"/>
          <p:nvPr/>
        </p:nvSpPr>
        <p:spPr>
          <a:xfrm>
            <a:off x="457200" y="1066800"/>
            <a:ext cx="8305800" cy="256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Suppose you have 15 candidate itemsets of length 3: </a:t>
            </a:r>
            <a:endParaRPr/>
          </a:p>
          <a:p>
            <a:pPr indent="0" lvl="0" marL="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{1 4 5}, {1 2 4}, {4 5 7}, {1 2 5}, {4 5 8}, {1 5 9}, {1 3 6}, {2 3 4}, {5 6 7}, {3 4 5}, {3 5 6}, {3 5 7}, {6 8 9}, {3 6 7}, {3 6 8}</a:t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need:</a:t>
            </a:r>
            <a:endParaRPr/>
          </a:p>
          <a:p>
            <a:pPr indent="-114300" lvl="0" marL="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Hash function </a:t>
            </a:r>
            <a:endParaRPr/>
          </a:p>
          <a:p>
            <a:pPr indent="-114300" lvl="0" marL="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Max leaf size: max number of itemsets stored in a leaf node (if number of candidate itemsets exceeds max leaf size, split the node)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4"/>
          <p:cNvSpPr txBox="1"/>
          <p:nvPr>
            <p:ph type="title"/>
          </p:nvPr>
        </p:nvSpPr>
        <p:spPr>
          <a:xfrm>
            <a:off x="5334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Support Counting Using a Hash Tree</a:t>
            </a:r>
            <a:endParaRPr/>
          </a:p>
        </p:txBody>
      </p:sp>
      <p:sp>
        <p:nvSpPr>
          <p:cNvPr id="385" name="Google Shape;385;p34"/>
          <p:cNvSpPr txBox="1"/>
          <p:nvPr/>
        </p:nvSpPr>
        <p:spPr>
          <a:xfrm>
            <a:off x="593725" y="1268413"/>
            <a:ext cx="184150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grpSp>
        <p:nvGrpSpPr>
          <p:cNvPr id="386" name="Google Shape;386;p34"/>
          <p:cNvGrpSpPr/>
          <p:nvPr/>
        </p:nvGrpSpPr>
        <p:grpSpPr>
          <a:xfrm>
            <a:off x="1981200" y="1736725"/>
            <a:ext cx="6553200" cy="4206875"/>
            <a:chOff x="1296" y="1056"/>
            <a:chExt cx="4128" cy="2650"/>
          </a:xfrm>
        </p:grpSpPr>
        <p:grpSp>
          <p:nvGrpSpPr>
            <p:cNvPr id="387" name="Google Shape;387;p34"/>
            <p:cNvGrpSpPr/>
            <p:nvPr/>
          </p:nvGrpSpPr>
          <p:grpSpPr>
            <a:xfrm>
              <a:off x="2160" y="1344"/>
              <a:ext cx="2160" cy="528"/>
              <a:chOff x="2160" y="1344"/>
              <a:chExt cx="1056" cy="576"/>
            </a:xfrm>
          </p:grpSpPr>
          <p:cxnSp>
            <p:nvCxnSpPr>
              <p:cNvPr id="388" name="Google Shape;388;p34"/>
              <p:cNvCxnSpPr/>
              <p:nvPr/>
            </p:nvCxnSpPr>
            <p:spPr>
              <a:xfrm flipH="1">
                <a:off x="2160" y="1344"/>
                <a:ext cx="528" cy="528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9" name="Google Shape;389;p34"/>
              <p:cNvCxnSpPr/>
              <p:nvPr/>
            </p:nvCxnSpPr>
            <p:spPr>
              <a:xfrm>
                <a:off x="2688" y="1344"/>
                <a:ext cx="0" cy="576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0" name="Google Shape;390;p34"/>
              <p:cNvCxnSpPr/>
              <p:nvPr/>
            </p:nvCxnSpPr>
            <p:spPr>
              <a:xfrm>
                <a:off x="2688" y="1344"/>
                <a:ext cx="528" cy="528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91" name="Google Shape;391;p34"/>
            <p:cNvGrpSpPr/>
            <p:nvPr/>
          </p:nvGrpSpPr>
          <p:grpSpPr>
            <a:xfrm>
              <a:off x="1536" y="2112"/>
              <a:ext cx="1104" cy="384"/>
              <a:chOff x="1680" y="2160"/>
              <a:chExt cx="864" cy="432"/>
            </a:xfrm>
          </p:grpSpPr>
          <p:cxnSp>
            <p:nvCxnSpPr>
              <p:cNvPr id="392" name="Google Shape;392;p34"/>
              <p:cNvCxnSpPr/>
              <p:nvPr/>
            </p:nvCxnSpPr>
            <p:spPr>
              <a:xfrm flipH="1">
                <a:off x="1680" y="2160"/>
                <a:ext cx="480" cy="384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3" name="Google Shape;393;p34"/>
              <p:cNvCxnSpPr/>
              <p:nvPr/>
            </p:nvCxnSpPr>
            <p:spPr>
              <a:xfrm>
                <a:off x="2160" y="2160"/>
                <a:ext cx="0" cy="432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4" name="Google Shape;394;p34"/>
              <p:cNvCxnSpPr/>
              <p:nvPr/>
            </p:nvCxnSpPr>
            <p:spPr>
              <a:xfrm>
                <a:off x="2160" y="2160"/>
                <a:ext cx="384" cy="384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95" name="Google Shape;395;p34"/>
            <p:cNvGrpSpPr/>
            <p:nvPr/>
          </p:nvGrpSpPr>
          <p:grpSpPr>
            <a:xfrm>
              <a:off x="3552" y="2112"/>
              <a:ext cx="1632" cy="528"/>
              <a:chOff x="2832" y="2160"/>
              <a:chExt cx="816" cy="432"/>
            </a:xfrm>
          </p:grpSpPr>
          <p:cxnSp>
            <p:nvCxnSpPr>
              <p:cNvPr id="396" name="Google Shape;396;p34"/>
              <p:cNvCxnSpPr/>
              <p:nvPr/>
            </p:nvCxnSpPr>
            <p:spPr>
              <a:xfrm flipH="1">
                <a:off x="2832" y="2160"/>
                <a:ext cx="384" cy="432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7" name="Google Shape;397;p34"/>
              <p:cNvCxnSpPr/>
              <p:nvPr/>
            </p:nvCxnSpPr>
            <p:spPr>
              <a:xfrm>
                <a:off x="3216" y="2160"/>
                <a:ext cx="0" cy="432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8" name="Google Shape;398;p34"/>
              <p:cNvCxnSpPr/>
              <p:nvPr/>
            </p:nvCxnSpPr>
            <p:spPr>
              <a:xfrm>
                <a:off x="3216" y="2160"/>
                <a:ext cx="432" cy="432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99" name="Google Shape;399;p34"/>
            <p:cNvGrpSpPr/>
            <p:nvPr/>
          </p:nvGrpSpPr>
          <p:grpSpPr>
            <a:xfrm>
              <a:off x="1584" y="2784"/>
              <a:ext cx="1104" cy="432"/>
              <a:chOff x="1584" y="2880"/>
              <a:chExt cx="1104" cy="432"/>
            </a:xfrm>
          </p:grpSpPr>
          <p:cxnSp>
            <p:nvCxnSpPr>
              <p:cNvPr id="400" name="Google Shape;400;p34"/>
              <p:cNvCxnSpPr/>
              <p:nvPr/>
            </p:nvCxnSpPr>
            <p:spPr>
              <a:xfrm flipH="1">
                <a:off x="1584" y="2880"/>
                <a:ext cx="576" cy="384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1" name="Google Shape;401;p34"/>
              <p:cNvCxnSpPr/>
              <p:nvPr/>
            </p:nvCxnSpPr>
            <p:spPr>
              <a:xfrm>
                <a:off x="2160" y="2880"/>
                <a:ext cx="0" cy="432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2" name="Google Shape;402;p34"/>
              <p:cNvCxnSpPr/>
              <p:nvPr/>
            </p:nvCxnSpPr>
            <p:spPr>
              <a:xfrm>
                <a:off x="2160" y="2880"/>
                <a:ext cx="528" cy="384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03" name="Google Shape;403;p34"/>
            <p:cNvGrpSpPr/>
            <p:nvPr/>
          </p:nvGrpSpPr>
          <p:grpSpPr>
            <a:xfrm>
              <a:off x="2064" y="1824"/>
              <a:ext cx="192" cy="288"/>
              <a:chOff x="2064" y="1872"/>
              <a:chExt cx="192" cy="288"/>
            </a:xfrm>
          </p:grpSpPr>
          <p:sp>
            <p:nvSpPr>
              <p:cNvPr id="404" name="Google Shape;404;p34"/>
              <p:cNvSpPr/>
              <p:nvPr/>
            </p:nvSpPr>
            <p:spPr>
              <a:xfrm>
                <a:off x="2064" y="1872"/>
                <a:ext cx="192" cy="288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05" name="Google Shape;405;p34"/>
              <p:cNvCxnSpPr/>
              <p:nvPr/>
            </p:nvCxnSpPr>
            <p:spPr>
              <a:xfrm>
                <a:off x="2064" y="1968"/>
                <a:ext cx="19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6" name="Google Shape;406;p34"/>
              <p:cNvCxnSpPr/>
              <p:nvPr/>
            </p:nvCxnSpPr>
            <p:spPr>
              <a:xfrm>
                <a:off x="2064" y="2064"/>
                <a:ext cx="19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07" name="Google Shape;407;p34"/>
            <p:cNvGrpSpPr/>
            <p:nvPr/>
          </p:nvGrpSpPr>
          <p:grpSpPr>
            <a:xfrm>
              <a:off x="4224" y="1824"/>
              <a:ext cx="192" cy="288"/>
              <a:chOff x="3120" y="1872"/>
              <a:chExt cx="192" cy="288"/>
            </a:xfrm>
          </p:grpSpPr>
          <p:sp>
            <p:nvSpPr>
              <p:cNvPr id="408" name="Google Shape;408;p34"/>
              <p:cNvSpPr/>
              <p:nvPr/>
            </p:nvSpPr>
            <p:spPr>
              <a:xfrm>
                <a:off x="3120" y="1872"/>
                <a:ext cx="192" cy="288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09" name="Google Shape;409;p34"/>
              <p:cNvCxnSpPr/>
              <p:nvPr/>
            </p:nvCxnSpPr>
            <p:spPr>
              <a:xfrm>
                <a:off x="3120" y="1968"/>
                <a:ext cx="19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0" name="Google Shape;410;p34"/>
              <p:cNvCxnSpPr/>
              <p:nvPr/>
            </p:nvCxnSpPr>
            <p:spPr>
              <a:xfrm>
                <a:off x="3120" y="2064"/>
                <a:ext cx="19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11" name="Google Shape;411;p34"/>
            <p:cNvGrpSpPr/>
            <p:nvPr/>
          </p:nvGrpSpPr>
          <p:grpSpPr>
            <a:xfrm>
              <a:off x="2064" y="2496"/>
              <a:ext cx="192" cy="288"/>
              <a:chOff x="2064" y="2592"/>
              <a:chExt cx="192" cy="288"/>
            </a:xfrm>
          </p:grpSpPr>
          <p:sp>
            <p:nvSpPr>
              <p:cNvPr id="412" name="Google Shape;412;p34"/>
              <p:cNvSpPr/>
              <p:nvPr/>
            </p:nvSpPr>
            <p:spPr>
              <a:xfrm>
                <a:off x="2064" y="2592"/>
                <a:ext cx="192" cy="288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13" name="Google Shape;413;p34"/>
              <p:cNvCxnSpPr/>
              <p:nvPr/>
            </p:nvCxnSpPr>
            <p:spPr>
              <a:xfrm>
                <a:off x="2064" y="2784"/>
                <a:ext cx="19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4" name="Google Shape;414;p34"/>
              <p:cNvCxnSpPr/>
              <p:nvPr/>
            </p:nvCxnSpPr>
            <p:spPr>
              <a:xfrm>
                <a:off x="2064" y="2688"/>
                <a:ext cx="19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15" name="Google Shape;415;p34"/>
            <p:cNvGrpSpPr/>
            <p:nvPr/>
          </p:nvGrpSpPr>
          <p:grpSpPr>
            <a:xfrm>
              <a:off x="2544" y="3168"/>
              <a:ext cx="480" cy="250"/>
              <a:chOff x="432" y="3408"/>
              <a:chExt cx="480" cy="250"/>
            </a:xfrm>
          </p:grpSpPr>
          <p:sp>
            <p:nvSpPr>
              <p:cNvPr id="416" name="Google Shape;416;p34"/>
              <p:cNvSpPr/>
              <p:nvPr/>
            </p:nvSpPr>
            <p:spPr>
              <a:xfrm>
                <a:off x="432" y="3408"/>
                <a:ext cx="480" cy="240"/>
              </a:xfrm>
              <a:prstGeom prst="rect">
                <a:avLst/>
              </a:prstGeom>
              <a:solidFill>
                <a:srgbClr val="FFFF9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34"/>
              <p:cNvSpPr txBox="1"/>
              <p:nvPr/>
            </p:nvSpPr>
            <p:spPr>
              <a:xfrm>
                <a:off x="432" y="3408"/>
                <a:ext cx="436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rgbClr val="FF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</a:t>
                </a:r>
                <a:r>
                  <a:rPr b="0" i="0" lang="en-US" sz="20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5 9</a:t>
                </a:r>
                <a:endParaRPr/>
              </a:p>
            </p:txBody>
          </p:sp>
        </p:grpSp>
        <p:grpSp>
          <p:nvGrpSpPr>
            <p:cNvPr id="418" name="Google Shape;418;p34"/>
            <p:cNvGrpSpPr/>
            <p:nvPr/>
          </p:nvGrpSpPr>
          <p:grpSpPr>
            <a:xfrm>
              <a:off x="1296" y="2448"/>
              <a:ext cx="480" cy="250"/>
              <a:chOff x="432" y="3408"/>
              <a:chExt cx="480" cy="250"/>
            </a:xfrm>
          </p:grpSpPr>
          <p:sp>
            <p:nvSpPr>
              <p:cNvPr id="419" name="Google Shape;419;p34"/>
              <p:cNvSpPr/>
              <p:nvPr/>
            </p:nvSpPr>
            <p:spPr>
              <a:xfrm>
                <a:off x="432" y="3408"/>
                <a:ext cx="480" cy="240"/>
              </a:xfrm>
              <a:prstGeom prst="rect">
                <a:avLst/>
              </a:prstGeom>
              <a:solidFill>
                <a:srgbClr val="FFFF9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34"/>
              <p:cNvSpPr txBox="1"/>
              <p:nvPr/>
            </p:nvSpPr>
            <p:spPr>
              <a:xfrm>
                <a:off x="432" y="3408"/>
                <a:ext cx="436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rgbClr val="FF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</a:t>
                </a:r>
                <a:r>
                  <a:rPr b="0" i="0" lang="en-US" sz="20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</a:t>
                </a:r>
                <a:r>
                  <a:rPr b="0" i="0" lang="en-US" sz="2000" u="none" cap="none" strike="noStrike">
                    <a:solidFill>
                      <a:srgbClr val="FF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4</a:t>
                </a:r>
                <a:r>
                  <a:rPr b="0" i="0" lang="en-US" sz="20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5</a:t>
                </a:r>
                <a:endParaRPr/>
              </a:p>
            </p:txBody>
          </p:sp>
        </p:grpSp>
        <p:grpSp>
          <p:nvGrpSpPr>
            <p:cNvPr id="421" name="Google Shape;421;p34"/>
            <p:cNvGrpSpPr/>
            <p:nvPr/>
          </p:nvGrpSpPr>
          <p:grpSpPr>
            <a:xfrm>
              <a:off x="2448" y="2448"/>
              <a:ext cx="480" cy="250"/>
              <a:chOff x="432" y="3408"/>
              <a:chExt cx="480" cy="250"/>
            </a:xfrm>
          </p:grpSpPr>
          <p:sp>
            <p:nvSpPr>
              <p:cNvPr id="422" name="Google Shape;422;p34"/>
              <p:cNvSpPr/>
              <p:nvPr/>
            </p:nvSpPr>
            <p:spPr>
              <a:xfrm>
                <a:off x="432" y="3408"/>
                <a:ext cx="480" cy="240"/>
              </a:xfrm>
              <a:prstGeom prst="rect">
                <a:avLst/>
              </a:prstGeom>
              <a:solidFill>
                <a:srgbClr val="FFFF9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34"/>
              <p:cNvSpPr txBox="1"/>
              <p:nvPr/>
            </p:nvSpPr>
            <p:spPr>
              <a:xfrm>
                <a:off x="432" y="3408"/>
                <a:ext cx="436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rgbClr val="FF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</a:t>
                </a:r>
                <a:r>
                  <a:rPr b="0" i="0" lang="en-US" sz="20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3 6</a:t>
                </a:r>
                <a:endParaRPr/>
              </a:p>
            </p:txBody>
          </p:sp>
        </p:grpSp>
        <p:grpSp>
          <p:nvGrpSpPr>
            <p:cNvPr id="424" name="Google Shape;424;p34"/>
            <p:cNvGrpSpPr/>
            <p:nvPr/>
          </p:nvGrpSpPr>
          <p:grpSpPr>
            <a:xfrm>
              <a:off x="3312" y="2640"/>
              <a:ext cx="480" cy="250"/>
              <a:chOff x="432" y="3408"/>
              <a:chExt cx="480" cy="250"/>
            </a:xfrm>
          </p:grpSpPr>
          <p:sp>
            <p:nvSpPr>
              <p:cNvPr id="425" name="Google Shape;425;p34"/>
              <p:cNvSpPr/>
              <p:nvPr/>
            </p:nvSpPr>
            <p:spPr>
              <a:xfrm>
                <a:off x="432" y="3408"/>
                <a:ext cx="480" cy="240"/>
              </a:xfrm>
              <a:prstGeom prst="rect">
                <a:avLst/>
              </a:prstGeom>
              <a:solidFill>
                <a:srgbClr val="FFFF9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34"/>
              <p:cNvSpPr txBox="1"/>
              <p:nvPr/>
            </p:nvSpPr>
            <p:spPr>
              <a:xfrm>
                <a:off x="432" y="3408"/>
                <a:ext cx="436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3 </a:t>
                </a:r>
                <a:r>
                  <a:rPr b="0" i="0" lang="en-US" sz="2000" u="none" cap="none" strike="noStrike">
                    <a:solidFill>
                      <a:srgbClr val="FF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4</a:t>
                </a:r>
                <a:r>
                  <a:rPr b="0" i="0" lang="en-US" sz="20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5</a:t>
                </a:r>
                <a:endParaRPr/>
              </a:p>
            </p:txBody>
          </p:sp>
        </p:grpSp>
        <p:grpSp>
          <p:nvGrpSpPr>
            <p:cNvPr id="427" name="Google Shape;427;p34"/>
            <p:cNvGrpSpPr/>
            <p:nvPr/>
          </p:nvGrpSpPr>
          <p:grpSpPr>
            <a:xfrm>
              <a:off x="4944" y="2640"/>
              <a:ext cx="480" cy="490"/>
              <a:chOff x="3792" y="3312"/>
              <a:chExt cx="480" cy="490"/>
            </a:xfrm>
          </p:grpSpPr>
          <p:grpSp>
            <p:nvGrpSpPr>
              <p:cNvPr id="428" name="Google Shape;428;p34"/>
              <p:cNvGrpSpPr/>
              <p:nvPr/>
            </p:nvGrpSpPr>
            <p:grpSpPr>
              <a:xfrm>
                <a:off x="3792" y="3312"/>
                <a:ext cx="480" cy="250"/>
                <a:chOff x="432" y="3408"/>
                <a:chExt cx="480" cy="250"/>
              </a:xfrm>
            </p:grpSpPr>
            <p:sp>
              <p:nvSpPr>
                <p:cNvPr id="429" name="Google Shape;429;p34"/>
                <p:cNvSpPr/>
                <p:nvPr/>
              </p:nvSpPr>
              <p:spPr>
                <a:xfrm>
                  <a:off x="432" y="3408"/>
                  <a:ext cx="480" cy="240"/>
                </a:xfrm>
                <a:prstGeom prst="rect">
                  <a:avLst/>
                </a:prstGeom>
                <a:solidFill>
                  <a:srgbClr val="FFFF9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1" i="0" sz="14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0" name="Google Shape;430;p34"/>
                <p:cNvSpPr txBox="1"/>
                <p:nvPr/>
              </p:nvSpPr>
              <p:spPr>
                <a:xfrm>
                  <a:off x="432" y="3408"/>
                  <a:ext cx="436" cy="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Arial"/>
                    <a:buNone/>
                  </a:pPr>
                  <a:r>
                    <a:rPr b="0" i="0" lang="en-US" sz="2000" u="none" cap="none" strike="noStrik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3 6 7</a:t>
                  </a:r>
                  <a:endParaRPr/>
                </a:p>
              </p:txBody>
            </p:sp>
          </p:grpSp>
          <p:grpSp>
            <p:nvGrpSpPr>
              <p:cNvPr id="431" name="Google Shape;431;p34"/>
              <p:cNvGrpSpPr/>
              <p:nvPr/>
            </p:nvGrpSpPr>
            <p:grpSpPr>
              <a:xfrm>
                <a:off x="3792" y="3552"/>
                <a:ext cx="480" cy="250"/>
                <a:chOff x="432" y="3408"/>
                <a:chExt cx="480" cy="250"/>
              </a:xfrm>
            </p:grpSpPr>
            <p:sp>
              <p:nvSpPr>
                <p:cNvPr id="432" name="Google Shape;432;p34"/>
                <p:cNvSpPr/>
                <p:nvPr/>
              </p:nvSpPr>
              <p:spPr>
                <a:xfrm>
                  <a:off x="432" y="3408"/>
                  <a:ext cx="480" cy="240"/>
                </a:xfrm>
                <a:prstGeom prst="rect">
                  <a:avLst/>
                </a:prstGeom>
                <a:solidFill>
                  <a:srgbClr val="FFFF9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1" i="0" sz="14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3" name="Google Shape;433;p34"/>
                <p:cNvSpPr txBox="1"/>
                <p:nvPr/>
              </p:nvSpPr>
              <p:spPr>
                <a:xfrm>
                  <a:off x="432" y="3408"/>
                  <a:ext cx="436" cy="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Arial"/>
                    <a:buNone/>
                  </a:pPr>
                  <a:r>
                    <a:rPr b="0" i="0" lang="en-US" sz="2000" u="none" cap="none" strike="noStrik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3 6 8</a:t>
                  </a:r>
                  <a:endParaRPr/>
                </a:p>
              </p:txBody>
            </p:sp>
          </p:grpSp>
        </p:grpSp>
        <p:grpSp>
          <p:nvGrpSpPr>
            <p:cNvPr id="434" name="Google Shape;434;p34"/>
            <p:cNvGrpSpPr/>
            <p:nvPr/>
          </p:nvGrpSpPr>
          <p:grpSpPr>
            <a:xfrm>
              <a:off x="4080" y="2640"/>
              <a:ext cx="480" cy="730"/>
              <a:chOff x="4800" y="3216"/>
              <a:chExt cx="480" cy="730"/>
            </a:xfrm>
          </p:grpSpPr>
          <p:grpSp>
            <p:nvGrpSpPr>
              <p:cNvPr id="435" name="Google Shape;435;p34"/>
              <p:cNvGrpSpPr/>
              <p:nvPr/>
            </p:nvGrpSpPr>
            <p:grpSpPr>
              <a:xfrm>
                <a:off x="4800" y="3216"/>
                <a:ext cx="480" cy="490"/>
                <a:chOff x="3792" y="3312"/>
                <a:chExt cx="480" cy="490"/>
              </a:xfrm>
            </p:grpSpPr>
            <p:grpSp>
              <p:nvGrpSpPr>
                <p:cNvPr id="436" name="Google Shape;436;p34"/>
                <p:cNvGrpSpPr/>
                <p:nvPr/>
              </p:nvGrpSpPr>
              <p:grpSpPr>
                <a:xfrm>
                  <a:off x="3792" y="3312"/>
                  <a:ext cx="480" cy="250"/>
                  <a:chOff x="432" y="3408"/>
                  <a:chExt cx="480" cy="250"/>
                </a:xfrm>
              </p:grpSpPr>
              <p:sp>
                <p:nvSpPr>
                  <p:cNvPr id="437" name="Google Shape;437;p34"/>
                  <p:cNvSpPr/>
                  <p:nvPr/>
                </p:nvSpPr>
                <p:spPr>
                  <a:xfrm>
                    <a:off x="432" y="3408"/>
                    <a:ext cx="480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1" i="0" sz="140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8" name="Google Shape;438;p34"/>
                  <p:cNvSpPr txBox="1"/>
                  <p:nvPr/>
                </p:nvSpPr>
                <p:spPr>
                  <a:xfrm>
                    <a:off x="432" y="3408"/>
                    <a:ext cx="436" cy="2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0"/>
                      <a:buFont typeface="Arial"/>
                      <a:buNone/>
                    </a:pPr>
                    <a:r>
                      <a:rPr b="0" i="0" lang="en-US"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rPr>
                      <a:t>3 5 6</a:t>
                    </a:r>
                    <a:endParaRPr/>
                  </a:p>
                </p:txBody>
              </p:sp>
            </p:grpSp>
            <p:grpSp>
              <p:nvGrpSpPr>
                <p:cNvPr id="439" name="Google Shape;439;p34"/>
                <p:cNvGrpSpPr/>
                <p:nvPr/>
              </p:nvGrpSpPr>
              <p:grpSpPr>
                <a:xfrm>
                  <a:off x="3792" y="3552"/>
                  <a:ext cx="480" cy="250"/>
                  <a:chOff x="432" y="3408"/>
                  <a:chExt cx="480" cy="250"/>
                </a:xfrm>
              </p:grpSpPr>
              <p:sp>
                <p:nvSpPr>
                  <p:cNvPr id="440" name="Google Shape;440;p34"/>
                  <p:cNvSpPr/>
                  <p:nvPr/>
                </p:nvSpPr>
                <p:spPr>
                  <a:xfrm>
                    <a:off x="432" y="3408"/>
                    <a:ext cx="480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1" i="0" sz="140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1" name="Google Shape;441;p34"/>
                  <p:cNvSpPr txBox="1"/>
                  <p:nvPr/>
                </p:nvSpPr>
                <p:spPr>
                  <a:xfrm>
                    <a:off x="432" y="3408"/>
                    <a:ext cx="436" cy="2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0"/>
                      <a:buFont typeface="Arial"/>
                      <a:buNone/>
                    </a:pPr>
                    <a:r>
                      <a:rPr b="0" i="0" lang="en-US"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rPr>
                      <a:t>3 5 7</a:t>
                    </a:r>
                    <a:endParaRPr/>
                  </a:p>
                </p:txBody>
              </p:sp>
            </p:grpSp>
          </p:grpSp>
          <p:grpSp>
            <p:nvGrpSpPr>
              <p:cNvPr id="442" name="Google Shape;442;p34"/>
              <p:cNvGrpSpPr/>
              <p:nvPr/>
            </p:nvGrpSpPr>
            <p:grpSpPr>
              <a:xfrm>
                <a:off x="4800" y="3696"/>
                <a:ext cx="480" cy="250"/>
                <a:chOff x="432" y="3408"/>
                <a:chExt cx="480" cy="250"/>
              </a:xfrm>
            </p:grpSpPr>
            <p:sp>
              <p:nvSpPr>
                <p:cNvPr id="443" name="Google Shape;443;p34"/>
                <p:cNvSpPr/>
                <p:nvPr/>
              </p:nvSpPr>
              <p:spPr>
                <a:xfrm>
                  <a:off x="432" y="3408"/>
                  <a:ext cx="480" cy="240"/>
                </a:xfrm>
                <a:prstGeom prst="rect">
                  <a:avLst/>
                </a:prstGeom>
                <a:solidFill>
                  <a:srgbClr val="FFFF9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1" i="0" sz="14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4" name="Google Shape;444;p34"/>
                <p:cNvSpPr txBox="1"/>
                <p:nvPr/>
              </p:nvSpPr>
              <p:spPr>
                <a:xfrm>
                  <a:off x="432" y="3408"/>
                  <a:ext cx="436" cy="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Arial"/>
                    <a:buNone/>
                  </a:pPr>
                  <a:r>
                    <a:rPr b="0" i="0" lang="en-US" sz="2000" u="none" cap="none" strike="noStrik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6 8 9</a:t>
                  </a:r>
                  <a:endParaRPr/>
                </a:p>
              </p:txBody>
            </p:sp>
          </p:grpSp>
        </p:grpSp>
        <p:grpSp>
          <p:nvGrpSpPr>
            <p:cNvPr id="445" name="Google Shape;445;p34"/>
            <p:cNvGrpSpPr/>
            <p:nvPr/>
          </p:nvGrpSpPr>
          <p:grpSpPr>
            <a:xfrm>
              <a:off x="3024" y="1872"/>
              <a:ext cx="480" cy="490"/>
              <a:chOff x="3792" y="3312"/>
              <a:chExt cx="480" cy="490"/>
            </a:xfrm>
          </p:grpSpPr>
          <p:grpSp>
            <p:nvGrpSpPr>
              <p:cNvPr id="446" name="Google Shape;446;p34"/>
              <p:cNvGrpSpPr/>
              <p:nvPr/>
            </p:nvGrpSpPr>
            <p:grpSpPr>
              <a:xfrm>
                <a:off x="3792" y="3312"/>
                <a:ext cx="480" cy="250"/>
                <a:chOff x="432" y="3408"/>
                <a:chExt cx="480" cy="250"/>
              </a:xfrm>
            </p:grpSpPr>
            <p:sp>
              <p:nvSpPr>
                <p:cNvPr id="447" name="Google Shape;447;p34"/>
                <p:cNvSpPr/>
                <p:nvPr/>
              </p:nvSpPr>
              <p:spPr>
                <a:xfrm>
                  <a:off x="432" y="3408"/>
                  <a:ext cx="480" cy="240"/>
                </a:xfrm>
                <a:prstGeom prst="rect">
                  <a:avLst/>
                </a:prstGeom>
                <a:solidFill>
                  <a:srgbClr val="FFFF9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1" i="0" sz="14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8" name="Google Shape;448;p34"/>
                <p:cNvSpPr txBox="1"/>
                <p:nvPr/>
              </p:nvSpPr>
              <p:spPr>
                <a:xfrm>
                  <a:off x="432" y="3408"/>
                  <a:ext cx="436" cy="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Arial"/>
                    <a:buNone/>
                  </a:pPr>
                  <a:r>
                    <a:rPr b="0" i="0" lang="en-US" sz="2000" u="none" cap="none" strike="noStrik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2 3 4</a:t>
                  </a:r>
                  <a:endParaRPr/>
                </a:p>
              </p:txBody>
            </p:sp>
          </p:grpSp>
          <p:grpSp>
            <p:nvGrpSpPr>
              <p:cNvPr id="449" name="Google Shape;449;p34"/>
              <p:cNvGrpSpPr/>
              <p:nvPr/>
            </p:nvGrpSpPr>
            <p:grpSpPr>
              <a:xfrm>
                <a:off x="3792" y="3552"/>
                <a:ext cx="480" cy="250"/>
                <a:chOff x="432" y="3408"/>
                <a:chExt cx="480" cy="250"/>
              </a:xfrm>
            </p:grpSpPr>
            <p:sp>
              <p:nvSpPr>
                <p:cNvPr id="450" name="Google Shape;450;p34"/>
                <p:cNvSpPr/>
                <p:nvPr/>
              </p:nvSpPr>
              <p:spPr>
                <a:xfrm>
                  <a:off x="432" y="3408"/>
                  <a:ext cx="480" cy="240"/>
                </a:xfrm>
                <a:prstGeom prst="rect">
                  <a:avLst/>
                </a:prstGeom>
                <a:solidFill>
                  <a:srgbClr val="FFFF9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1" i="0" sz="14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1" name="Google Shape;451;p34"/>
                <p:cNvSpPr txBox="1"/>
                <p:nvPr/>
              </p:nvSpPr>
              <p:spPr>
                <a:xfrm>
                  <a:off x="432" y="3408"/>
                  <a:ext cx="436" cy="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Arial"/>
                    <a:buNone/>
                  </a:pPr>
                  <a:r>
                    <a:rPr b="0" i="0" lang="en-US" sz="2000" u="none" cap="none" strike="noStrik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5 6 7</a:t>
                  </a:r>
                  <a:endParaRPr/>
                </a:p>
              </p:txBody>
            </p:sp>
          </p:grpSp>
        </p:grpSp>
        <p:grpSp>
          <p:nvGrpSpPr>
            <p:cNvPr id="452" name="Google Shape;452;p34"/>
            <p:cNvGrpSpPr/>
            <p:nvPr/>
          </p:nvGrpSpPr>
          <p:grpSpPr>
            <a:xfrm>
              <a:off x="1344" y="3168"/>
              <a:ext cx="480" cy="490"/>
              <a:chOff x="3792" y="3312"/>
              <a:chExt cx="480" cy="490"/>
            </a:xfrm>
          </p:grpSpPr>
          <p:grpSp>
            <p:nvGrpSpPr>
              <p:cNvPr id="453" name="Google Shape;453;p34"/>
              <p:cNvGrpSpPr/>
              <p:nvPr/>
            </p:nvGrpSpPr>
            <p:grpSpPr>
              <a:xfrm>
                <a:off x="3792" y="3312"/>
                <a:ext cx="480" cy="250"/>
                <a:chOff x="432" y="3408"/>
                <a:chExt cx="480" cy="250"/>
              </a:xfrm>
            </p:grpSpPr>
            <p:sp>
              <p:nvSpPr>
                <p:cNvPr id="454" name="Google Shape;454;p34"/>
                <p:cNvSpPr/>
                <p:nvPr/>
              </p:nvSpPr>
              <p:spPr>
                <a:xfrm>
                  <a:off x="432" y="3408"/>
                  <a:ext cx="480" cy="240"/>
                </a:xfrm>
                <a:prstGeom prst="rect">
                  <a:avLst/>
                </a:prstGeom>
                <a:solidFill>
                  <a:srgbClr val="FFFF9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1" i="0" sz="14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5" name="Google Shape;455;p34"/>
                <p:cNvSpPr txBox="1"/>
                <p:nvPr/>
              </p:nvSpPr>
              <p:spPr>
                <a:xfrm>
                  <a:off x="432" y="3408"/>
                  <a:ext cx="436" cy="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0000"/>
                    </a:buClr>
                    <a:buSzPts val="2000"/>
                    <a:buFont typeface="Arial"/>
                    <a:buNone/>
                  </a:pPr>
                  <a:r>
                    <a:rPr b="0" i="0" lang="en-US" sz="2000" u="none" cap="none" strike="noStrike">
                      <a:solidFill>
                        <a:srgbClr val="FF0000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1</a:t>
                  </a:r>
                  <a:r>
                    <a:rPr b="0" i="0" lang="en-US" sz="2000" u="none" cap="none" strike="noStrik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 2 </a:t>
                  </a:r>
                  <a:r>
                    <a:rPr b="0" i="0" lang="en-US" sz="2000" u="none" cap="none" strike="noStrike">
                      <a:solidFill>
                        <a:srgbClr val="FF0000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456" name="Google Shape;456;p34"/>
              <p:cNvGrpSpPr/>
              <p:nvPr/>
            </p:nvGrpSpPr>
            <p:grpSpPr>
              <a:xfrm>
                <a:off x="3792" y="3552"/>
                <a:ext cx="480" cy="250"/>
                <a:chOff x="432" y="3408"/>
                <a:chExt cx="480" cy="250"/>
              </a:xfrm>
            </p:grpSpPr>
            <p:sp>
              <p:nvSpPr>
                <p:cNvPr id="457" name="Google Shape;457;p34"/>
                <p:cNvSpPr/>
                <p:nvPr/>
              </p:nvSpPr>
              <p:spPr>
                <a:xfrm>
                  <a:off x="432" y="3408"/>
                  <a:ext cx="480" cy="240"/>
                </a:xfrm>
                <a:prstGeom prst="rect">
                  <a:avLst/>
                </a:prstGeom>
                <a:solidFill>
                  <a:srgbClr val="FFFF9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1" i="0" sz="14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8" name="Google Shape;458;p34"/>
                <p:cNvSpPr txBox="1"/>
                <p:nvPr/>
              </p:nvSpPr>
              <p:spPr>
                <a:xfrm>
                  <a:off x="432" y="3408"/>
                  <a:ext cx="436" cy="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0000"/>
                    </a:buClr>
                    <a:buSzPts val="2000"/>
                    <a:buFont typeface="Arial"/>
                    <a:buNone/>
                  </a:pPr>
                  <a:r>
                    <a:rPr b="0" i="0" lang="en-US" sz="2000" u="none" cap="none" strike="noStrike">
                      <a:solidFill>
                        <a:srgbClr val="FF0000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4</a:t>
                  </a:r>
                  <a:r>
                    <a:rPr b="0" i="0" lang="en-US" sz="2000" u="none" cap="none" strike="noStrik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 5 </a:t>
                  </a:r>
                  <a:r>
                    <a:rPr b="0" i="0" lang="en-US" sz="2000" u="none" cap="none" strike="noStrike">
                      <a:solidFill>
                        <a:srgbClr val="FF0000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7</a:t>
                  </a:r>
                  <a:endParaRPr/>
                </a:p>
              </p:txBody>
            </p:sp>
          </p:grpSp>
        </p:grpSp>
        <p:grpSp>
          <p:nvGrpSpPr>
            <p:cNvPr id="459" name="Google Shape;459;p34"/>
            <p:cNvGrpSpPr/>
            <p:nvPr/>
          </p:nvGrpSpPr>
          <p:grpSpPr>
            <a:xfrm>
              <a:off x="1920" y="3216"/>
              <a:ext cx="480" cy="490"/>
              <a:chOff x="3792" y="3312"/>
              <a:chExt cx="480" cy="490"/>
            </a:xfrm>
          </p:grpSpPr>
          <p:grpSp>
            <p:nvGrpSpPr>
              <p:cNvPr id="460" name="Google Shape;460;p34"/>
              <p:cNvGrpSpPr/>
              <p:nvPr/>
            </p:nvGrpSpPr>
            <p:grpSpPr>
              <a:xfrm>
                <a:off x="3792" y="3312"/>
                <a:ext cx="480" cy="250"/>
                <a:chOff x="432" y="3408"/>
                <a:chExt cx="480" cy="250"/>
              </a:xfrm>
            </p:grpSpPr>
            <p:sp>
              <p:nvSpPr>
                <p:cNvPr id="461" name="Google Shape;461;p34"/>
                <p:cNvSpPr/>
                <p:nvPr/>
              </p:nvSpPr>
              <p:spPr>
                <a:xfrm>
                  <a:off x="432" y="3408"/>
                  <a:ext cx="480" cy="240"/>
                </a:xfrm>
                <a:prstGeom prst="rect">
                  <a:avLst/>
                </a:prstGeom>
                <a:solidFill>
                  <a:srgbClr val="FFFF9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1" i="0" sz="14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2" name="Google Shape;462;p34"/>
                <p:cNvSpPr txBox="1"/>
                <p:nvPr/>
              </p:nvSpPr>
              <p:spPr>
                <a:xfrm>
                  <a:off x="432" y="3408"/>
                  <a:ext cx="436" cy="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0000"/>
                    </a:buClr>
                    <a:buSzPts val="2000"/>
                    <a:buFont typeface="Arial"/>
                    <a:buNone/>
                  </a:pPr>
                  <a:r>
                    <a:rPr b="0" i="0" lang="en-US" sz="2000" u="none" cap="none" strike="noStrike">
                      <a:solidFill>
                        <a:srgbClr val="FF0000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1</a:t>
                  </a:r>
                  <a:r>
                    <a:rPr b="0" i="0" lang="en-US" sz="2000" u="none" cap="none" strike="noStrik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 2 5</a:t>
                  </a:r>
                  <a:endParaRPr/>
                </a:p>
              </p:txBody>
            </p:sp>
          </p:grpSp>
          <p:grpSp>
            <p:nvGrpSpPr>
              <p:cNvPr id="463" name="Google Shape;463;p34"/>
              <p:cNvGrpSpPr/>
              <p:nvPr/>
            </p:nvGrpSpPr>
            <p:grpSpPr>
              <a:xfrm>
                <a:off x="3792" y="3552"/>
                <a:ext cx="480" cy="250"/>
                <a:chOff x="432" y="3408"/>
                <a:chExt cx="480" cy="250"/>
              </a:xfrm>
            </p:grpSpPr>
            <p:sp>
              <p:nvSpPr>
                <p:cNvPr id="464" name="Google Shape;464;p34"/>
                <p:cNvSpPr/>
                <p:nvPr/>
              </p:nvSpPr>
              <p:spPr>
                <a:xfrm>
                  <a:off x="432" y="3408"/>
                  <a:ext cx="480" cy="240"/>
                </a:xfrm>
                <a:prstGeom prst="rect">
                  <a:avLst/>
                </a:prstGeom>
                <a:solidFill>
                  <a:srgbClr val="FFFF9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1" i="0" sz="14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5" name="Google Shape;465;p34"/>
                <p:cNvSpPr txBox="1"/>
                <p:nvPr/>
              </p:nvSpPr>
              <p:spPr>
                <a:xfrm>
                  <a:off x="432" y="3408"/>
                  <a:ext cx="436" cy="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0000"/>
                    </a:buClr>
                    <a:buSzPts val="2000"/>
                    <a:buFont typeface="Arial"/>
                    <a:buNone/>
                  </a:pPr>
                  <a:r>
                    <a:rPr b="0" i="0" lang="en-US" sz="2000" u="none" cap="none" strike="noStrike">
                      <a:solidFill>
                        <a:srgbClr val="FF0000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4</a:t>
                  </a:r>
                  <a:r>
                    <a:rPr b="0" i="0" lang="en-US" sz="2000" u="none" cap="none" strike="noStrik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 5 8</a:t>
                  </a:r>
                  <a:endParaRPr/>
                </a:p>
              </p:txBody>
            </p:sp>
          </p:grpSp>
        </p:grpSp>
        <p:grpSp>
          <p:nvGrpSpPr>
            <p:cNvPr id="466" name="Google Shape;466;p34"/>
            <p:cNvGrpSpPr/>
            <p:nvPr/>
          </p:nvGrpSpPr>
          <p:grpSpPr>
            <a:xfrm>
              <a:off x="3120" y="1056"/>
              <a:ext cx="192" cy="288"/>
              <a:chOff x="2064" y="1872"/>
              <a:chExt cx="192" cy="288"/>
            </a:xfrm>
          </p:grpSpPr>
          <p:sp>
            <p:nvSpPr>
              <p:cNvPr id="467" name="Google Shape;467;p34"/>
              <p:cNvSpPr/>
              <p:nvPr/>
            </p:nvSpPr>
            <p:spPr>
              <a:xfrm>
                <a:off x="2064" y="1872"/>
                <a:ext cx="192" cy="288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68" name="Google Shape;468;p34"/>
              <p:cNvCxnSpPr/>
              <p:nvPr/>
            </p:nvCxnSpPr>
            <p:spPr>
              <a:xfrm>
                <a:off x="2064" y="1968"/>
                <a:ext cx="19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9" name="Google Shape;469;p34"/>
              <p:cNvCxnSpPr/>
              <p:nvPr/>
            </p:nvCxnSpPr>
            <p:spPr>
              <a:xfrm>
                <a:off x="2064" y="2064"/>
                <a:ext cx="19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470" name="Google Shape;470;p34"/>
          <p:cNvGrpSpPr/>
          <p:nvPr/>
        </p:nvGrpSpPr>
        <p:grpSpPr>
          <a:xfrm>
            <a:off x="1212850" y="1736725"/>
            <a:ext cx="381000" cy="609600"/>
            <a:chOff x="2064" y="1872"/>
            <a:chExt cx="192" cy="288"/>
          </a:xfrm>
        </p:grpSpPr>
        <p:sp>
          <p:nvSpPr>
            <p:cNvPr id="471" name="Google Shape;471;p34"/>
            <p:cNvSpPr/>
            <p:nvPr/>
          </p:nvSpPr>
          <p:spPr>
            <a:xfrm>
              <a:off x="2064" y="1872"/>
              <a:ext cx="192" cy="28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2" name="Google Shape;472;p34"/>
            <p:cNvCxnSpPr/>
            <p:nvPr/>
          </p:nvCxnSpPr>
          <p:spPr>
            <a:xfrm>
              <a:off x="2064" y="1968"/>
              <a:ext cx="192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3" name="Google Shape;473;p34"/>
            <p:cNvCxnSpPr/>
            <p:nvPr/>
          </p:nvCxnSpPr>
          <p:spPr>
            <a:xfrm>
              <a:off x="2064" y="2064"/>
              <a:ext cx="192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474" name="Google Shape;474;p34"/>
          <p:cNvCxnSpPr/>
          <p:nvPr/>
        </p:nvCxnSpPr>
        <p:spPr>
          <a:xfrm flipH="1">
            <a:off x="603250" y="2346325"/>
            <a:ext cx="769938" cy="53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5" name="Google Shape;475;p34"/>
          <p:cNvCxnSpPr/>
          <p:nvPr/>
        </p:nvCxnSpPr>
        <p:spPr>
          <a:xfrm>
            <a:off x="1365250" y="2346325"/>
            <a:ext cx="0" cy="60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6" name="Google Shape;476;p34"/>
          <p:cNvCxnSpPr/>
          <p:nvPr/>
        </p:nvCxnSpPr>
        <p:spPr>
          <a:xfrm>
            <a:off x="1373188" y="2346325"/>
            <a:ext cx="677862" cy="53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7" name="Google Shape;477;p34"/>
          <p:cNvSpPr txBox="1"/>
          <p:nvPr/>
        </p:nvSpPr>
        <p:spPr>
          <a:xfrm>
            <a:off x="527050" y="2346325"/>
            <a:ext cx="5397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1,4,7</a:t>
            </a:r>
            <a:endParaRPr b="0" i="0" sz="14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8" name="Google Shape;478;p34"/>
          <p:cNvSpPr txBox="1"/>
          <p:nvPr/>
        </p:nvSpPr>
        <p:spPr>
          <a:xfrm>
            <a:off x="831850" y="2727325"/>
            <a:ext cx="5397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2,5,8</a:t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9" name="Google Shape;479;p34"/>
          <p:cNvSpPr txBox="1"/>
          <p:nvPr/>
        </p:nvSpPr>
        <p:spPr>
          <a:xfrm>
            <a:off x="1746250" y="2346325"/>
            <a:ext cx="5397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3,6,9</a:t>
            </a:r>
            <a:endParaRPr/>
          </a:p>
        </p:txBody>
      </p:sp>
      <p:sp>
        <p:nvSpPr>
          <p:cNvPr id="480" name="Google Shape;480;p34"/>
          <p:cNvSpPr txBox="1"/>
          <p:nvPr/>
        </p:nvSpPr>
        <p:spPr>
          <a:xfrm>
            <a:off x="679450" y="1355725"/>
            <a:ext cx="1376363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Hash Function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1" name="Google Shape;481;p34"/>
          <p:cNvSpPr txBox="1"/>
          <p:nvPr/>
        </p:nvSpPr>
        <p:spPr>
          <a:xfrm>
            <a:off x="3810000" y="1355725"/>
            <a:ext cx="227965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Candidate Hash Tree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2" name="Google Shape;482;p34"/>
          <p:cNvSpPr txBox="1"/>
          <p:nvPr/>
        </p:nvSpPr>
        <p:spPr>
          <a:xfrm>
            <a:off x="304800" y="4495800"/>
            <a:ext cx="1143000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C6D9C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C6D9C"/>
                </a:solidFill>
                <a:latin typeface="Arial"/>
                <a:ea typeface="Arial"/>
                <a:cs typeface="Arial"/>
                <a:sym typeface="Arial"/>
              </a:rPr>
              <a:t>Hash on 1, 4 or 7</a:t>
            </a:r>
            <a:endParaRPr b="0" i="0" sz="2000" u="none" cap="none" strike="noStrike">
              <a:solidFill>
                <a:srgbClr val="0C6D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34"/>
          <p:cNvSpPr/>
          <p:nvPr/>
        </p:nvSpPr>
        <p:spPr>
          <a:xfrm>
            <a:off x="1676400" y="3810000"/>
            <a:ext cx="3124200" cy="2286000"/>
          </a:xfrm>
          <a:prstGeom prst="rect">
            <a:avLst/>
          </a:prstGeom>
          <a:noFill/>
          <a:ln cap="flat" cmpd="sng" w="12700">
            <a:solidFill>
              <a:srgbClr val="008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34"/>
          <p:cNvSpPr/>
          <p:nvPr/>
        </p:nvSpPr>
        <p:spPr>
          <a:xfrm>
            <a:off x="5029200" y="4038600"/>
            <a:ext cx="1143000" cy="762000"/>
          </a:xfrm>
          <a:prstGeom prst="rect">
            <a:avLst/>
          </a:prstGeom>
          <a:noFill/>
          <a:ln cap="flat" cmpd="sng" w="12700">
            <a:solidFill>
              <a:srgbClr val="008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5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Support Counting Using a Hash Tree</a:t>
            </a:r>
            <a:endParaRPr/>
          </a:p>
        </p:txBody>
      </p:sp>
      <p:sp>
        <p:nvSpPr>
          <p:cNvPr id="490" name="Google Shape;490;p35"/>
          <p:cNvSpPr txBox="1"/>
          <p:nvPr/>
        </p:nvSpPr>
        <p:spPr>
          <a:xfrm>
            <a:off x="593725" y="1268413"/>
            <a:ext cx="184150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grpSp>
        <p:nvGrpSpPr>
          <p:cNvPr id="491" name="Google Shape;491;p35"/>
          <p:cNvGrpSpPr/>
          <p:nvPr/>
        </p:nvGrpSpPr>
        <p:grpSpPr>
          <a:xfrm>
            <a:off x="1981200" y="1736725"/>
            <a:ext cx="6553200" cy="4206875"/>
            <a:chOff x="1296" y="1056"/>
            <a:chExt cx="4128" cy="2650"/>
          </a:xfrm>
        </p:grpSpPr>
        <p:grpSp>
          <p:nvGrpSpPr>
            <p:cNvPr id="492" name="Google Shape;492;p35"/>
            <p:cNvGrpSpPr/>
            <p:nvPr/>
          </p:nvGrpSpPr>
          <p:grpSpPr>
            <a:xfrm>
              <a:off x="2160" y="1344"/>
              <a:ext cx="2160" cy="528"/>
              <a:chOff x="2160" y="1344"/>
              <a:chExt cx="1056" cy="576"/>
            </a:xfrm>
          </p:grpSpPr>
          <p:cxnSp>
            <p:nvCxnSpPr>
              <p:cNvPr id="493" name="Google Shape;493;p35"/>
              <p:cNvCxnSpPr/>
              <p:nvPr/>
            </p:nvCxnSpPr>
            <p:spPr>
              <a:xfrm flipH="1">
                <a:off x="2160" y="1344"/>
                <a:ext cx="528" cy="528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4" name="Google Shape;494;p35"/>
              <p:cNvCxnSpPr/>
              <p:nvPr/>
            </p:nvCxnSpPr>
            <p:spPr>
              <a:xfrm>
                <a:off x="2688" y="1344"/>
                <a:ext cx="0" cy="576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5" name="Google Shape;495;p35"/>
              <p:cNvCxnSpPr/>
              <p:nvPr/>
            </p:nvCxnSpPr>
            <p:spPr>
              <a:xfrm>
                <a:off x="2688" y="1344"/>
                <a:ext cx="528" cy="528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96" name="Google Shape;496;p35"/>
            <p:cNvGrpSpPr/>
            <p:nvPr/>
          </p:nvGrpSpPr>
          <p:grpSpPr>
            <a:xfrm>
              <a:off x="1536" y="2112"/>
              <a:ext cx="1104" cy="384"/>
              <a:chOff x="1680" y="2160"/>
              <a:chExt cx="864" cy="432"/>
            </a:xfrm>
          </p:grpSpPr>
          <p:cxnSp>
            <p:nvCxnSpPr>
              <p:cNvPr id="497" name="Google Shape;497;p35"/>
              <p:cNvCxnSpPr/>
              <p:nvPr/>
            </p:nvCxnSpPr>
            <p:spPr>
              <a:xfrm flipH="1">
                <a:off x="1680" y="2160"/>
                <a:ext cx="480" cy="384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8" name="Google Shape;498;p35"/>
              <p:cNvCxnSpPr/>
              <p:nvPr/>
            </p:nvCxnSpPr>
            <p:spPr>
              <a:xfrm>
                <a:off x="2160" y="2160"/>
                <a:ext cx="0" cy="432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9" name="Google Shape;499;p35"/>
              <p:cNvCxnSpPr/>
              <p:nvPr/>
            </p:nvCxnSpPr>
            <p:spPr>
              <a:xfrm>
                <a:off x="2160" y="2160"/>
                <a:ext cx="384" cy="384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500" name="Google Shape;500;p35"/>
            <p:cNvGrpSpPr/>
            <p:nvPr/>
          </p:nvGrpSpPr>
          <p:grpSpPr>
            <a:xfrm>
              <a:off x="3552" y="2112"/>
              <a:ext cx="1632" cy="528"/>
              <a:chOff x="2832" y="2160"/>
              <a:chExt cx="816" cy="432"/>
            </a:xfrm>
          </p:grpSpPr>
          <p:cxnSp>
            <p:nvCxnSpPr>
              <p:cNvPr id="501" name="Google Shape;501;p35"/>
              <p:cNvCxnSpPr/>
              <p:nvPr/>
            </p:nvCxnSpPr>
            <p:spPr>
              <a:xfrm flipH="1">
                <a:off x="2832" y="2160"/>
                <a:ext cx="384" cy="432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2" name="Google Shape;502;p35"/>
              <p:cNvCxnSpPr/>
              <p:nvPr/>
            </p:nvCxnSpPr>
            <p:spPr>
              <a:xfrm>
                <a:off x="3216" y="2160"/>
                <a:ext cx="0" cy="432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3" name="Google Shape;503;p35"/>
              <p:cNvCxnSpPr/>
              <p:nvPr/>
            </p:nvCxnSpPr>
            <p:spPr>
              <a:xfrm>
                <a:off x="3216" y="2160"/>
                <a:ext cx="432" cy="432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504" name="Google Shape;504;p35"/>
            <p:cNvGrpSpPr/>
            <p:nvPr/>
          </p:nvGrpSpPr>
          <p:grpSpPr>
            <a:xfrm>
              <a:off x="1584" y="2784"/>
              <a:ext cx="1104" cy="432"/>
              <a:chOff x="1584" y="2880"/>
              <a:chExt cx="1104" cy="432"/>
            </a:xfrm>
          </p:grpSpPr>
          <p:cxnSp>
            <p:nvCxnSpPr>
              <p:cNvPr id="505" name="Google Shape;505;p35"/>
              <p:cNvCxnSpPr/>
              <p:nvPr/>
            </p:nvCxnSpPr>
            <p:spPr>
              <a:xfrm flipH="1">
                <a:off x="1584" y="2880"/>
                <a:ext cx="576" cy="384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6" name="Google Shape;506;p35"/>
              <p:cNvCxnSpPr/>
              <p:nvPr/>
            </p:nvCxnSpPr>
            <p:spPr>
              <a:xfrm>
                <a:off x="2160" y="2880"/>
                <a:ext cx="0" cy="432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7" name="Google Shape;507;p35"/>
              <p:cNvCxnSpPr/>
              <p:nvPr/>
            </p:nvCxnSpPr>
            <p:spPr>
              <a:xfrm>
                <a:off x="2160" y="2880"/>
                <a:ext cx="528" cy="384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508" name="Google Shape;508;p35"/>
            <p:cNvGrpSpPr/>
            <p:nvPr/>
          </p:nvGrpSpPr>
          <p:grpSpPr>
            <a:xfrm>
              <a:off x="2064" y="1824"/>
              <a:ext cx="192" cy="288"/>
              <a:chOff x="2064" y="1872"/>
              <a:chExt cx="192" cy="288"/>
            </a:xfrm>
          </p:grpSpPr>
          <p:sp>
            <p:nvSpPr>
              <p:cNvPr id="509" name="Google Shape;509;p35"/>
              <p:cNvSpPr/>
              <p:nvPr/>
            </p:nvSpPr>
            <p:spPr>
              <a:xfrm>
                <a:off x="2064" y="1872"/>
                <a:ext cx="192" cy="288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0" name="Google Shape;510;p35"/>
              <p:cNvCxnSpPr/>
              <p:nvPr/>
            </p:nvCxnSpPr>
            <p:spPr>
              <a:xfrm>
                <a:off x="2064" y="1968"/>
                <a:ext cx="19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1" name="Google Shape;511;p35"/>
              <p:cNvCxnSpPr/>
              <p:nvPr/>
            </p:nvCxnSpPr>
            <p:spPr>
              <a:xfrm>
                <a:off x="2064" y="2064"/>
                <a:ext cx="19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512" name="Google Shape;512;p35"/>
            <p:cNvGrpSpPr/>
            <p:nvPr/>
          </p:nvGrpSpPr>
          <p:grpSpPr>
            <a:xfrm>
              <a:off x="4224" y="1824"/>
              <a:ext cx="192" cy="288"/>
              <a:chOff x="3120" y="1872"/>
              <a:chExt cx="192" cy="288"/>
            </a:xfrm>
          </p:grpSpPr>
          <p:sp>
            <p:nvSpPr>
              <p:cNvPr id="513" name="Google Shape;513;p35"/>
              <p:cNvSpPr/>
              <p:nvPr/>
            </p:nvSpPr>
            <p:spPr>
              <a:xfrm>
                <a:off x="3120" y="1872"/>
                <a:ext cx="192" cy="288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4" name="Google Shape;514;p35"/>
              <p:cNvCxnSpPr/>
              <p:nvPr/>
            </p:nvCxnSpPr>
            <p:spPr>
              <a:xfrm>
                <a:off x="3120" y="1968"/>
                <a:ext cx="19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5" name="Google Shape;515;p35"/>
              <p:cNvCxnSpPr/>
              <p:nvPr/>
            </p:nvCxnSpPr>
            <p:spPr>
              <a:xfrm>
                <a:off x="3120" y="2064"/>
                <a:ext cx="19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516" name="Google Shape;516;p35"/>
            <p:cNvGrpSpPr/>
            <p:nvPr/>
          </p:nvGrpSpPr>
          <p:grpSpPr>
            <a:xfrm>
              <a:off x="2064" y="2496"/>
              <a:ext cx="192" cy="288"/>
              <a:chOff x="2064" y="2592"/>
              <a:chExt cx="192" cy="288"/>
            </a:xfrm>
          </p:grpSpPr>
          <p:sp>
            <p:nvSpPr>
              <p:cNvPr id="517" name="Google Shape;517;p35"/>
              <p:cNvSpPr/>
              <p:nvPr/>
            </p:nvSpPr>
            <p:spPr>
              <a:xfrm>
                <a:off x="2064" y="2592"/>
                <a:ext cx="192" cy="288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8" name="Google Shape;518;p35"/>
              <p:cNvCxnSpPr/>
              <p:nvPr/>
            </p:nvCxnSpPr>
            <p:spPr>
              <a:xfrm>
                <a:off x="2064" y="2784"/>
                <a:ext cx="19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9" name="Google Shape;519;p35"/>
              <p:cNvCxnSpPr/>
              <p:nvPr/>
            </p:nvCxnSpPr>
            <p:spPr>
              <a:xfrm>
                <a:off x="2064" y="2688"/>
                <a:ext cx="19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520" name="Google Shape;520;p35"/>
            <p:cNvGrpSpPr/>
            <p:nvPr/>
          </p:nvGrpSpPr>
          <p:grpSpPr>
            <a:xfrm>
              <a:off x="2544" y="3168"/>
              <a:ext cx="480" cy="250"/>
              <a:chOff x="432" y="3408"/>
              <a:chExt cx="480" cy="250"/>
            </a:xfrm>
          </p:grpSpPr>
          <p:sp>
            <p:nvSpPr>
              <p:cNvPr id="521" name="Google Shape;521;p35"/>
              <p:cNvSpPr/>
              <p:nvPr/>
            </p:nvSpPr>
            <p:spPr>
              <a:xfrm>
                <a:off x="432" y="3408"/>
                <a:ext cx="480" cy="240"/>
              </a:xfrm>
              <a:prstGeom prst="rect">
                <a:avLst/>
              </a:prstGeom>
              <a:solidFill>
                <a:srgbClr val="FFFF9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35"/>
              <p:cNvSpPr txBox="1"/>
              <p:nvPr/>
            </p:nvSpPr>
            <p:spPr>
              <a:xfrm>
                <a:off x="432" y="3408"/>
                <a:ext cx="436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 </a:t>
                </a:r>
                <a:r>
                  <a:rPr b="0" i="0" lang="en-US" sz="2000" u="none" cap="none" strike="noStrike">
                    <a:solidFill>
                      <a:srgbClr val="FF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5</a:t>
                </a:r>
                <a:r>
                  <a:rPr b="0" i="0" lang="en-US" sz="20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9</a:t>
                </a:r>
                <a:endParaRPr/>
              </a:p>
            </p:txBody>
          </p:sp>
        </p:grpSp>
        <p:grpSp>
          <p:nvGrpSpPr>
            <p:cNvPr id="523" name="Google Shape;523;p35"/>
            <p:cNvGrpSpPr/>
            <p:nvPr/>
          </p:nvGrpSpPr>
          <p:grpSpPr>
            <a:xfrm>
              <a:off x="1296" y="2448"/>
              <a:ext cx="480" cy="250"/>
              <a:chOff x="432" y="3408"/>
              <a:chExt cx="480" cy="250"/>
            </a:xfrm>
          </p:grpSpPr>
          <p:sp>
            <p:nvSpPr>
              <p:cNvPr id="524" name="Google Shape;524;p35"/>
              <p:cNvSpPr/>
              <p:nvPr/>
            </p:nvSpPr>
            <p:spPr>
              <a:xfrm>
                <a:off x="432" y="3408"/>
                <a:ext cx="480" cy="240"/>
              </a:xfrm>
              <a:prstGeom prst="rect">
                <a:avLst/>
              </a:prstGeom>
              <a:solidFill>
                <a:srgbClr val="FFFF9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35"/>
              <p:cNvSpPr txBox="1"/>
              <p:nvPr/>
            </p:nvSpPr>
            <p:spPr>
              <a:xfrm>
                <a:off x="432" y="3408"/>
                <a:ext cx="436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1 4 5</a:t>
                </a:r>
                <a:endParaRPr/>
              </a:p>
            </p:txBody>
          </p:sp>
        </p:grpSp>
        <p:grpSp>
          <p:nvGrpSpPr>
            <p:cNvPr id="526" name="Google Shape;526;p35"/>
            <p:cNvGrpSpPr/>
            <p:nvPr/>
          </p:nvGrpSpPr>
          <p:grpSpPr>
            <a:xfrm>
              <a:off x="2448" y="2448"/>
              <a:ext cx="480" cy="250"/>
              <a:chOff x="432" y="3408"/>
              <a:chExt cx="480" cy="250"/>
            </a:xfrm>
          </p:grpSpPr>
          <p:sp>
            <p:nvSpPr>
              <p:cNvPr id="527" name="Google Shape;527;p35"/>
              <p:cNvSpPr/>
              <p:nvPr/>
            </p:nvSpPr>
            <p:spPr>
              <a:xfrm>
                <a:off x="432" y="3408"/>
                <a:ext cx="480" cy="240"/>
              </a:xfrm>
              <a:prstGeom prst="rect">
                <a:avLst/>
              </a:prstGeom>
              <a:solidFill>
                <a:srgbClr val="FFFF9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35"/>
              <p:cNvSpPr txBox="1"/>
              <p:nvPr/>
            </p:nvSpPr>
            <p:spPr>
              <a:xfrm>
                <a:off x="432" y="3408"/>
                <a:ext cx="436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1 3 6</a:t>
                </a:r>
                <a:endParaRPr/>
              </a:p>
            </p:txBody>
          </p:sp>
        </p:grpSp>
        <p:grpSp>
          <p:nvGrpSpPr>
            <p:cNvPr id="529" name="Google Shape;529;p35"/>
            <p:cNvGrpSpPr/>
            <p:nvPr/>
          </p:nvGrpSpPr>
          <p:grpSpPr>
            <a:xfrm>
              <a:off x="3312" y="2640"/>
              <a:ext cx="480" cy="250"/>
              <a:chOff x="432" y="3408"/>
              <a:chExt cx="480" cy="250"/>
            </a:xfrm>
          </p:grpSpPr>
          <p:sp>
            <p:nvSpPr>
              <p:cNvPr id="530" name="Google Shape;530;p35"/>
              <p:cNvSpPr/>
              <p:nvPr/>
            </p:nvSpPr>
            <p:spPr>
              <a:xfrm>
                <a:off x="432" y="3408"/>
                <a:ext cx="480" cy="240"/>
              </a:xfrm>
              <a:prstGeom prst="rect">
                <a:avLst/>
              </a:prstGeom>
              <a:solidFill>
                <a:srgbClr val="FFFF9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35"/>
              <p:cNvSpPr txBox="1"/>
              <p:nvPr/>
            </p:nvSpPr>
            <p:spPr>
              <a:xfrm>
                <a:off x="432" y="3408"/>
                <a:ext cx="436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3 4 5</a:t>
                </a:r>
                <a:endParaRPr/>
              </a:p>
            </p:txBody>
          </p:sp>
        </p:grpSp>
        <p:grpSp>
          <p:nvGrpSpPr>
            <p:cNvPr id="532" name="Google Shape;532;p35"/>
            <p:cNvGrpSpPr/>
            <p:nvPr/>
          </p:nvGrpSpPr>
          <p:grpSpPr>
            <a:xfrm>
              <a:off x="4944" y="2640"/>
              <a:ext cx="480" cy="490"/>
              <a:chOff x="3792" y="3312"/>
              <a:chExt cx="480" cy="490"/>
            </a:xfrm>
          </p:grpSpPr>
          <p:grpSp>
            <p:nvGrpSpPr>
              <p:cNvPr id="533" name="Google Shape;533;p35"/>
              <p:cNvGrpSpPr/>
              <p:nvPr/>
            </p:nvGrpSpPr>
            <p:grpSpPr>
              <a:xfrm>
                <a:off x="3792" y="3312"/>
                <a:ext cx="480" cy="250"/>
                <a:chOff x="432" y="3408"/>
                <a:chExt cx="480" cy="250"/>
              </a:xfrm>
            </p:grpSpPr>
            <p:sp>
              <p:nvSpPr>
                <p:cNvPr id="534" name="Google Shape;534;p35"/>
                <p:cNvSpPr/>
                <p:nvPr/>
              </p:nvSpPr>
              <p:spPr>
                <a:xfrm>
                  <a:off x="432" y="3408"/>
                  <a:ext cx="480" cy="240"/>
                </a:xfrm>
                <a:prstGeom prst="rect">
                  <a:avLst/>
                </a:prstGeom>
                <a:solidFill>
                  <a:srgbClr val="FFFF9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1" i="0" sz="14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5" name="Google Shape;535;p35"/>
                <p:cNvSpPr txBox="1"/>
                <p:nvPr/>
              </p:nvSpPr>
              <p:spPr>
                <a:xfrm>
                  <a:off x="432" y="3408"/>
                  <a:ext cx="436" cy="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Arial"/>
                    <a:buNone/>
                  </a:pPr>
                  <a:r>
                    <a:rPr b="0" i="0" lang="en-US" sz="2000" u="none" cap="none" strike="noStrik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3 6 7</a:t>
                  </a:r>
                  <a:endParaRPr/>
                </a:p>
              </p:txBody>
            </p:sp>
          </p:grpSp>
          <p:grpSp>
            <p:nvGrpSpPr>
              <p:cNvPr id="536" name="Google Shape;536;p35"/>
              <p:cNvGrpSpPr/>
              <p:nvPr/>
            </p:nvGrpSpPr>
            <p:grpSpPr>
              <a:xfrm>
                <a:off x="3792" y="3552"/>
                <a:ext cx="480" cy="250"/>
                <a:chOff x="432" y="3408"/>
                <a:chExt cx="480" cy="250"/>
              </a:xfrm>
            </p:grpSpPr>
            <p:sp>
              <p:nvSpPr>
                <p:cNvPr id="537" name="Google Shape;537;p35"/>
                <p:cNvSpPr/>
                <p:nvPr/>
              </p:nvSpPr>
              <p:spPr>
                <a:xfrm>
                  <a:off x="432" y="3408"/>
                  <a:ext cx="480" cy="240"/>
                </a:xfrm>
                <a:prstGeom prst="rect">
                  <a:avLst/>
                </a:prstGeom>
                <a:solidFill>
                  <a:srgbClr val="FFFF9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1" i="0" sz="14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8" name="Google Shape;538;p35"/>
                <p:cNvSpPr txBox="1"/>
                <p:nvPr/>
              </p:nvSpPr>
              <p:spPr>
                <a:xfrm>
                  <a:off x="432" y="3408"/>
                  <a:ext cx="436" cy="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Arial"/>
                    <a:buNone/>
                  </a:pPr>
                  <a:r>
                    <a:rPr b="0" i="0" lang="en-US" sz="2000" u="none" cap="none" strike="noStrik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3 6 8</a:t>
                  </a:r>
                  <a:endParaRPr/>
                </a:p>
              </p:txBody>
            </p:sp>
          </p:grpSp>
        </p:grpSp>
        <p:grpSp>
          <p:nvGrpSpPr>
            <p:cNvPr id="539" name="Google Shape;539;p35"/>
            <p:cNvGrpSpPr/>
            <p:nvPr/>
          </p:nvGrpSpPr>
          <p:grpSpPr>
            <a:xfrm>
              <a:off x="4080" y="2640"/>
              <a:ext cx="480" cy="730"/>
              <a:chOff x="4800" y="3216"/>
              <a:chExt cx="480" cy="730"/>
            </a:xfrm>
          </p:grpSpPr>
          <p:grpSp>
            <p:nvGrpSpPr>
              <p:cNvPr id="540" name="Google Shape;540;p35"/>
              <p:cNvGrpSpPr/>
              <p:nvPr/>
            </p:nvGrpSpPr>
            <p:grpSpPr>
              <a:xfrm>
                <a:off x="4800" y="3216"/>
                <a:ext cx="480" cy="490"/>
                <a:chOff x="3792" y="3312"/>
                <a:chExt cx="480" cy="490"/>
              </a:xfrm>
            </p:grpSpPr>
            <p:grpSp>
              <p:nvGrpSpPr>
                <p:cNvPr id="541" name="Google Shape;541;p35"/>
                <p:cNvGrpSpPr/>
                <p:nvPr/>
              </p:nvGrpSpPr>
              <p:grpSpPr>
                <a:xfrm>
                  <a:off x="3792" y="3312"/>
                  <a:ext cx="480" cy="250"/>
                  <a:chOff x="432" y="3408"/>
                  <a:chExt cx="480" cy="250"/>
                </a:xfrm>
              </p:grpSpPr>
              <p:sp>
                <p:nvSpPr>
                  <p:cNvPr id="542" name="Google Shape;542;p35"/>
                  <p:cNvSpPr/>
                  <p:nvPr/>
                </p:nvSpPr>
                <p:spPr>
                  <a:xfrm>
                    <a:off x="432" y="3408"/>
                    <a:ext cx="480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1" i="0" sz="140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3" name="Google Shape;543;p35"/>
                  <p:cNvSpPr txBox="1"/>
                  <p:nvPr/>
                </p:nvSpPr>
                <p:spPr>
                  <a:xfrm>
                    <a:off x="432" y="3408"/>
                    <a:ext cx="436" cy="2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0"/>
                      <a:buFont typeface="Arial"/>
                      <a:buNone/>
                    </a:pPr>
                    <a:r>
                      <a:rPr b="0" i="0" lang="en-US"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rPr>
                      <a:t>3 </a:t>
                    </a:r>
                    <a:r>
                      <a:rPr b="0" i="0" lang="en-US" sz="2000" u="none" cap="none" strike="noStrike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rPr>
                      <a:t>5</a:t>
                    </a:r>
                    <a:r>
                      <a:rPr b="0" i="0" lang="en-US"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rPr>
                      <a:t> 6</a:t>
                    </a:r>
                    <a:endParaRPr/>
                  </a:p>
                </p:txBody>
              </p:sp>
            </p:grpSp>
            <p:grpSp>
              <p:nvGrpSpPr>
                <p:cNvPr id="544" name="Google Shape;544;p35"/>
                <p:cNvGrpSpPr/>
                <p:nvPr/>
              </p:nvGrpSpPr>
              <p:grpSpPr>
                <a:xfrm>
                  <a:off x="3792" y="3552"/>
                  <a:ext cx="480" cy="250"/>
                  <a:chOff x="432" y="3408"/>
                  <a:chExt cx="480" cy="250"/>
                </a:xfrm>
              </p:grpSpPr>
              <p:sp>
                <p:nvSpPr>
                  <p:cNvPr id="545" name="Google Shape;545;p35"/>
                  <p:cNvSpPr/>
                  <p:nvPr/>
                </p:nvSpPr>
                <p:spPr>
                  <a:xfrm>
                    <a:off x="432" y="3408"/>
                    <a:ext cx="480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1" i="0" sz="140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6" name="Google Shape;546;p35"/>
                  <p:cNvSpPr txBox="1"/>
                  <p:nvPr/>
                </p:nvSpPr>
                <p:spPr>
                  <a:xfrm>
                    <a:off x="432" y="3408"/>
                    <a:ext cx="436" cy="2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0"/>
                      <a:buFont typeface="Arial"/>
                      <a:buNone/>
                    </a:pPr>
                    <a:r>
                      <a:rPr b="0" i="0" lang="en-US"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rPr>
                      <a:t>3 </a:t>
                    </a:r>
                    <a:r>
                      <a:rPr b="0" i="0" lang="en-US" sz="2000" u="none" cap="none" strike="noStrike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rPr>
                      <a:t>5</a:t>
                    </a:r>
                    <a:r>
                      <a:rPr b="0" i="0" lang="en-US"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rPr>
                      <a:t> 7</a:t>
                    </a:r>
                    <a:endParaRPr/>
                  </a:p>
                </p:txBody>
              </p:sp>
            </p:grpSp>
          </p:grpSp>
          <p:grpSp>
            <p:nvGrpSpPr>
              <p:cNvPr id="547" name="Google Shape;547;p35"/>
              <p:cNvGrpSpPr/>
              <p:nvPr/>
            </p:nvGrpSpPr>
            <p:grpSpPr>
              <a:xfrm>
                <a:off x="4800" y="3696"/>
                <a:ext cx="480" cy="250"/>
                <a:chOff x="432" y="3408"/>
                <a:chExt cx="480" cy="250"/>
              </a:xfrm>
            </p:grpSpPr>
            <p:sp>
              <p:nvSpPr>
                <p:cNvPr id="548" name="Google Shape;548;p35"/>
                <p:cNvSpPr/>
                <p:nvPr/>
              </p:nvSpPr>
              <p:spPr>
                <a:xfrm>
                  <a:off x="432" y="3408"/>
                  <a:ext cx="480" cy="240"/>
                </a:xfrm>
                <a:prstGeom prst="rect">
                  <a:avLst/>
                </a:prstGeom>
                <a:solidFill>
                  <a:srgbClr val="FFFF9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1" i="0" sz="14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9" name="Google Shape;549;p35"/>
                <p:cNvSpPr txBox="1"/>
                <p:nvPr/>
              </p:nvSpPr>
              <p:spPr>
                <a:xfrm>
                  <a:off x="432" y="3408"/>
                  <a:ext cx="436" cy="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Arial"/>
                    <a:buNone/>
                  </a:pPr>
                  <a:r>
                    <a:rPr b="0" i="0" lang="en-US" sz="2000" u="none" cap="none" strike="noStrik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6 </a:t>
                  </a:r>
                  <a:r>
                    <a:rPr b="0" i="0" lang="en-US" sz="2000" u="none" cap="none" strike="noStrike">
                      <a:solidFill>
                        <a:srgbClr val="FF0000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8</a:t>
                  </a:r>
                  <a:r>
                    <a:rPr b="0" i="0" lang="en-US" sz="2000" u="none" cap="none" strike="noStrik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 9</a:t>
                  </a:r>
                  <a:endParaRPr/>
                </a:p>
              </p:txBody>
            </p:sp>
          </p:grpSp>
        </p:grpSp>
        <p:grpSp>
          <p:nvGrpSpPr>
            <p:cNvPr id="550" name="Google Shape;550;p35"/>
            <p:cNvGrpSpPr/>
            <p:nvPr/>
          </p:nvGrpSpPr>
          <p:grpSpPr>
            <a:xfrm>
              <a:off x="3024" y="1872"/>
              <a:ext cx="480" cy="490"/>
              <a:chOff x="3792" y="3312"/>
              <a:chExt cx="480" cy="490"/>
            </a:xfrm>
          </p:grpSpPr>
          <p:grpSp>
            <p:nvGrpSpPr>
              <p:cNvPr id="551" name="Google Shape;551;p35"/>
              <p:cNvGrpSpPr/>
              <p:nvPr/>
            </p:nvGrpSpPr>
            <p:grpSpPr>
              <a:xfrm>
                <a:off x="3792" y="3312"/>
                <a:ext cx="480" cy="250"/>
                <a:chOff x="432" y="3408"/>
                <a:chExt cx="480" cy="250"/>
              </a:xfrm>
            </p:grpSpPr>
            <p:sp>
              <p:nvSpPr>
                <p:cNvPr id="552" name="Google Shape;552;p35"/>
                <p:cNvSpPr/>
                <p:nvPr/>
              </p:nvSpPr>
              <p:spPr>
                <a:xfrm>
                  <a:off x="432" y="3408"/>
                  <a:ext cx="480" cy="240"/>
                </a:xfrm>
                <a:prstGeom prst="rect">
                  <a:avLst/>
                </a:prstGeom>
                <a:solidFill>
                  <a:srgbClr val="FFFF9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1" i="0" sz="14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3" name="Google Shape;553;p35"/>
                <p:cNvSpPr txBox="1"/>
                <p:nvPr/>
              </p:nvSpPr>
              <p:spPr>
                <a:xfrm>
                  <a:off x="432" y="3408"/>
                  <a:ext cx="436" cy="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0000"/>
                    </a:buClr>
                    <a:buSzPts val="2000"/>
                    <a:buFont typeface="Arial"/>
                    <a:buNone/>
                  </a:pPr>
                  <a:r>
                    <a:rPr b="0" i="0" lang="en-US" sz="2000" u="none" cap="none" strike="noStrike">
                      <a:solidFill>
                        <a:srgbClr val="FF0000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2</a:t>
                  </a:r>
                  <a:r>
                    <a:rPr b="0" i="0" lang="en-US" sz="2000" u="none" cap="none" strike="noStrik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 3 4</a:t>
                  </a:r>
                  <a:endParaRPr/>
                </a:p>
              </p:txBody>
            </p:sp>
          </p:grpSp>
          <p:grpSp>
            <p:nvGrpSpPr>
              <p:cNvPr id="554" name="Google Shape;554;p35"/>
              <p:cNvGrpSpPr/>
              <p:nvPr/>
            </p:nvGrpSpPr>
            <p:grpSpPr>
              <a:xfrm>
                <a:off x="3792" y="3552"/>
                <a:ext cx="480" cy="250"/>
                <a:chOff x="432" y="3408"/>
                <a:chExt cx="480" cy="250"/>
              </a:xfrm>
            </p:grpSpPr>
            <p:sp>
              <p:nvSpPr>
                <p:cNvPr id="555" name="Google Shape;555;p35"/>
                <p:cNvSpPr/>
                <p:nvPr/>
              </p:nvSpPr>
              <p:spPr>
                <a:xfrm>
                  <a:off x="432" y="3408"/>
                  <a:ext cx="480" cy="240"/>
                </a:xfrm>
                <a:prstGeom prst="rect">
                  <a:avLst/>
                </a:prstGeom>
                <a:solidFill>
                  <a:srgbClr val="FFFF9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1" i="0" sz="14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6" name="Google Shape;556;p35"/>
                <p:cNvSpPr txBox="1"/>
                <p:nvPr/>
              </p:nvSpPr>
              <p:spPr>
                <a:xfrm>
                  <a:off x="432" y="3408"/>
                  <a:ext cx="436" cy="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0000"/>
                    </a:buClr>
                    <a:buSzPts val="2000"/>
                    <a:buFont typeface="Arial"/>
                    <a:buNone/>
                  </a:pPr>
                  <a:r>
                    <a:rPr b="0" i="0" lang="en-US" sz="2000" u="none" cap="none" strike="noStrike">
                      <a:solidFill>
                        <a:srgbClr val="FF0000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5</a:t>
                  </a:r>
                  <a:r>
                    <a:rPr b="0" i="0" lang="en-US" sz="2000" u="none" cap="none" strike="noStrik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 6 7</a:t>
                  </a:r>
                  <a:endParaRPr/>
                </a:p>
              </p:txBody>
            </p:sp>
          </p:grpSp>
        </p:grpSp>
        <p:grpSp>
          <p:nvGrpSpPr>
            <p:cNvPr id="557" name="Google Shape;557;p35"/>
            <p:cNvGrpSpPr/>
            <p:nvPr/>
          </p:nvGrpSpPr>
          <p:grpSpPr>
            <a:xfrm>
              <a:off x="1344" y="3168"/>
              <a:ext cx="480" cy="490"/>
              <a:chOff x="3792" y="3312"/>
              <a:chExt cx="480" cy="490"/>
            </a:xfrm>
          </p:grpSpPr>
          <p:grpSp>
            <p:nvGrpSpPr>
              <p:cNvPr id="558" name="Google Shape;558;p35"/>
              <p:cNvGrpSpPr/>
              <p:nvPr/>
            </p:nvGrpSpPr>
            <p:grpSpPr>
              <a:xfrm>
                <a:off x="3792" y="3312"/>
                <a:ext cx="480" cy="250"/>
                <a:chOff x="432" y="3408"/>
                <a:chExt cx="480" cy="250"/>
              </a:xfrm>
            </p:grpSpPr>
            <p:sp>
              <p:nvSpPr>
                <p:cNvPr id="559" name="Google Shape;559;p35"/>
                <p:cNvSpPr/>
                <p:nvPr/>
              </p:nvSpPr>
              <p:spPr>
                <a:xfrm>
                  <a:off x="432" y="3408"/>
                  <a:ext cx="480" cy="240"/>
                </a:xfrm>
                <a:prstGeom prst="rect">
                  <a:avLst/>
                </a:prstGeom>
                <a:solidFill>
                  <a:srgbClr val="FFFF9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1" i="0" sz="14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0" name="Google Shape;560;p35"/>
                <p:cNvSpPr txBox="1"/>
                <p:nvPr/>
              </p:nvSpPr>
              <p:spPr>
                <a:xfrm>
                  <a:off x="432" y="3408"/>
                  <a:ext cx="436" cy="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Arial"/>
                    <a:buNone/>
                  </a:pPr>
                  <a:r>
                    <a:rPr b="0" i="0" lang="en-US" sz="2000" u="none" cap="none" strike="noStrik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1 </a:t>
                  </a:r>
                  <a:r>
                    <a:rPr b="0" i="0" lang="en-US" sz="2000" u="none" cap="none" strike="noStrike">
                      <a:solidFill>
                        <a:srgbClr val="FF0000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2</a:t>
                  </a:r>
                  <a:r>
                    <a:rPr b="0" i="0" lang="en-US" sz="2000" u="none" cap="none" strike="noStrik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 4</a:t>
                  </a:r>
                  <a:endParaRPr/>
                </a:p>
              </p:txBody>
            </p:sp>
          </p:grpSp>
          <p:grpSp>
            <p:nvGrpSpPr>
              <p:cNvPr id="561" name="Google Shape;561;p35"/>
              <p:cNvGrpSpPr/>
              <p:nvPr/>
            </p:nvGrpSpPr>
            <p:grpSpPr>
              <a:xfrm>
                <a:off x="3792" y="3552"/>
                <a:ext cx="480" cy="250"/>
                <a:chOff x="432" y="3408"/>
                <a:chExt cx="480" cy="250"/>
              </a:xfrm>
            </p:grpSpPr>
            <p:sp>
              <p:nvSpPr>
                <p:cNvPr id="562" name="Google Shape;562;p35"/>
                <p:cNvSpPr/>
                <p:nvPr/>
              </p:nvSpPr>
              <p:spPr>
                <a:xfrm>
                  <a:off x="432" y="3408"/>
                  <a:ext cx="480" cy="240"/>
                </a:xfrm>
                <a:prstGeom prst="rect">
                  <a:avLst/>
                </a:prstGeom>
                <a:solidFill>
                  <a:srgbClr val="FFFF9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1" i="0" sz="14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3" name="Google Shape;563;p35"/>
                <p:cNvSpPr txBox="1"/>
                <p:nvPr/>
              </p:nvSpPr>
              <p:spPr>
                <a:xfrm>
                  <a:off x="432" y="3408"/>
                  <a:ext cx="436" cy="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Arial"/>
                    <a:buNone/>
                  </a:pPr>
                  <a:r>
                    <a:rPr b="0" i="0" lang="en-US" sz="2000" u="none" cap="none" strike="noStrik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4 </a:t>
                  </a:r>
                  <a:r>
                    <a:rPr b="0" i="0" lang="en-US" sz="2000" u="none" cap="none" strike="noStrike">
                      <a:solidFill>
                        <a:srgbClr val="FF0000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5</a:t>
                  </a:r>
                  <a:r>
                    <a:rPr b="0" i="0" lang="en-US" sz="2000" u="none" cap="none" strike="noStrik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 7</a:t>
                  </a:r>
                  <a:endParaRPr/>
                </a:p>
              </p:txBody>
            </p:sp>
          </p:grpSp>
        </p:grpSp>
        <p:grpSp>
          <p:nvGrpSpPr>
            <p:cNvPr id="564" name="Google Shape;564;p35"/>
            <p:cNvGrpSpPr/>
            <p:nvPr/>
          </p:nvGrpSpPr>
          <p:grpSpPr>
            <a:xfrm>
              <a:off x="1920" y="3216"/>
              <a:ext cx="480" cy="490"/>
              <a:chOff x="3792" y="3312"/>
              <a:chExt cx="480" cy="490"/>
            </a:xfrm>
          </p:grpSpPr>
          <p:grpSp>
            <p:nvGrpSpPr>
              <p:cNvPr id="565" name="Google Shape;565;p35"/>
              <p:cNvGrpSpPr/>
              <p:nvPr/>
            </p:nvGrpSpPr>
            <p:grpSpPr>
              <a:xfrm>
                <a:off x="3792" y="3312"/>
                <a:ext cx="480" cy="250"/>
                <a:chOff x="432" y="3408"/>
                <a:chExt cx="480" cy="250"/>
              </a:xfrm>
            </p:grpSpPr>
            <p:sp>
              <p:nvSpPr>
                <p:cNvPr id="566" name="Google Shape;566;p35"/>
                <p:cNvSpPr/>
                <p:nvPr/>
              </p:nvSpPr>
              <p:spPr>
                <a:xfrm>
                  <a:off x="432" y="3408"/>
                  <a:ext cx="480" cy="240"/>
                </a:xfrm>
                <a:prstGeom prst="rect">
                  <a:avLst/>
                </a:prstGeom>
                <a:solidFill>
                  <a:srgbClr val="FFFF9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1" i="0" sz="14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7" name="Google Shape;567;p35"/>
                <p:cNvSpPr txBox="1"/>
                <p:nvPr/>
              </p:nvSpPr>
              <p:spPr>
                <a:xfrm>
                  <a:off x="432" y="3408"/>
                  <a:ext cx="436" cy="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Arial"/>
                    <a:buNone/>
                  </a:pPr>
                  <a:r>
                    <a:rPr b="0" i="0" lang="en-US" sz="2000" u="none" cap="none" strike="noStrik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1 </a:t>
                  </a:r>
                  <a:r>
                    <a:rPr b="0" i="0" lang="en-US" sz="2000" u="none" cap="none" strike="noStrike">
                      <a:solidFill>
                        <a:srgbClr val="FF0000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2</a:t>
                  </a:r>
                  <a:r>
                    <a:rPr b="0" i="0" lang="en-US" sz="2000" u="none" cap="none" strike="noStrik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 </a:t>
                  </a:r>
                  <a:r>
                    <a:rPr b="0" i="0" lang="en-US" sz="2000" u="none" cap="none" strike="noStrike">
                      <a:solidFill>
                        <a:srgbClr val="FF0000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568" name="Google Shape;568;p35"/>
              <p:cNvGrpSpPr/>
              <p:nvPr/>
            </p:nvGrpSpPr>
            <p:grpSpPr>
              <a:xfrm>
                <a:off x="3792" y="3552"/>
                <a:ext cx="480" cy="250"/>
                <a:chOff x="432" y="3408"/>
                <a:chExt cx="480" cy="250"/>
              </a:xfrm>
            </p:grpSpPr>
            <p:sp>
              <p:nvSpPr>
                <p:cNvPr id="569" name="Google Shape;569;p35"/>
                <p:cNvSpPr/>
                <p:nvPr/>
              </p:nvSpPr>
              <p:spPr>
                <a:xfrm>
                  <a:off x="432" y="3408"/>
                  <a:ext cx="480" cy="240"/>
                </a:xfrm>
                <a:prstGeom prst="rect">
                  <a:avLst/>
                </a:prstGeom>
                <a:solidFill>
                  <a:srgbClr val="FFFF9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1" i="0" sz="14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0" name="Google Shape;570;p35"/>
                <p:cNvSpPr txBox="1"/>
                <p:nvPr/>
              </p:nvSpPr>
              <p:spPr>
                <a:xfrm>
                  <a:off x="432" y="3408"/>
                  <a:ext cx="436" cy="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Arial"/>
                    <a:buNone/>
                  </a:pPr>
                  <a:r>
                    <a:rPr b="0" i="0" lang="en-US" sz="2000" u="none" cap="none" strike="noStrik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4 </a:t>
                  </a:r>
                  <a:r>
                    <a:rPr b="0" i="0" lang="en-US" sz="2000" u="none" cap="none" strike="noStrike">
                      <a:solidFill>
                        <a:srgbClr val="FF0000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5</a:t>
                  </a:r>
                  <a:r>
                    <a:rPr b="0" i="0" lang="en-US" sz="2000" u="none" cap="none" strike="noStrik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 </a:t>
                  </a:r>
                  <a:r>
                    <a:rPr b="0" i="0" lang="en-US" sz="2000" u="none" cap="none" strike="noStrike">
                      <a:solidFill>
                        <a:srgbClr val="FF0000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8</a:t>
                  </a:r>
                  <a:endParaRPr/>
                </a:p>
              </p:txBody>
            </p:sp>
          </p:grpSp>
        </p:grpSp>
        <p:grpSp>
          <p:nvGrpSpPr>
            <p:cNvPr id="571" name="Google Shape;571;p35"/>
            <p:cNvGrpSpPr/>
            <p:nvPr/>
          </p:nvGrpSpPr>
          <p:grpSpPr>
            <a:xfrm>
              <a:off x="3120" y="1056"/>
              <a:ext cx="192" cy="288"/>
              <a:chOff x="2064" y="1872"/>
              <a:chExt cx="192" cy="288"/>
            </a:xfrm>
          </p:grpSpPr>
          <p:sp>
            <p:nvSpPr>
              <p:cNvPr id="572" name="Google Shape;572;p35"/>
              <p:cNvSpPr/>
              <p:nvPr/>
            </p:nvSpPr>
            <p:spPr>
              <a:xfrm>
                <a:off x="2064" y="1872"/>
                <a:ext cx="192" cy="288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73" name="Google Shape;573;p35"/>
              <p:cNvCxnSpPr/>
              <p:nvPr/>
            </p:nvCxnSpPr>
            <p:spPr>
              <a:xfrm>
                <a:off x="2064" y="1968"/>
                <a:ext cx="19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4" name="Google Shape;574;p35"/>
              <p:cNvCxnSpPr/>
              <p:nvPr/>
            </p:nvCxnSpPr>
            <p:spPr>
              <a:xfrm>
                <a:off x="2064" y="2064"/>
                <a:ext cx="19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575" name="Google Shape;575;p35"/>
          <p:cNvGrpSpPr/>
          <p:nvPr/>
        </p:nvGrpSpPr>
        <p:grpSpPr>
          <a:xfrm>
            <a:off x="1212850" y="1736725"/>
            <a:ext cx="381000" cy="609600"/>
            <a:chOff x="2064" y="1872"/>
            <a:chExt cx="192" cy="288"/>
          </a:xfrm>
        </p:grpSpPr>
        <p:sp>
          <p:nvSpPr>
            <p:cNvPr id="576" name="Google Shape;576;p35"/>
            <p:cNvSpPr/>
            <p:nvPr/>
          </p:nvSpPr>
          <p:spPr>
            <a:xfrm>
              <a:off x="2064" y="1872"/>
              <a:ext cx="192" cy="28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7" name="Google Shape;577;p35"/>
            <p:cNvCxnSpPr/>
            <p:nvPr/>
          </p:nvCxnSpPr>
          <p:spPr>
            <a:xfrm>
              <a:off x="2064" y="1968"/>
              <a:ext cx="192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8" name="Google Shape;578;p35"/>
            <p:cNvCxnSpPr/>
            <p:nvPr/>
          </p:nvCxnSpPr>
          <p:spPr>
            <a:xfrm>
              <a:off x="2064" y="2064"/>
              <a:ext cx="192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579" name="Google Shape;579;p35"/>
          <p:cNvCxnSpPr/>
          <p:nvPr/>
        </p:nvCxnSpPr>
        <p:spPr>
          <a:xfrm flipH="1">
            <a:off x="603250" y="2346325"/>
            <a:ext cx="769938" cy="53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0" name="Google Shape;580;p35"/>
          <p:cNvCxnSpPr/>
          <p:nvPr/>
        </p:nvCxnSpPr>
        <p:spPr>
          <a:xfrm>
            <a:off x="1365250" y="2346325"/>
            <a:ext cx="0" cy="60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1" name="Google Shape;581;p35"/>
          <p:cNvCxnSpPr/>
          <p:nvPr/>
        </p:nvCxnSpPr>
        <p:spPr>
          <a:xfrm>
            <a:off x="1373188" y="2346325"/>
            <a:ext cx="677862" cy="53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2" name="Google Shape;582;p35"/>
          <p:cNvSpPr txBox="1"/>
          <p:nvPr/>
        </p:nvSpPr>
        <p:spPr>
          <a:xfrm>
            <a:off x="527050" y="2346325"/>
            <a:ext cx="5397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1,4,7</a:t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3" name="Google Shape;583;p35"/>
          <p:cNvSpPr txBox="1"/>
          <p:nvPr/>
        </p:nvSpPr>
        <p:spPr>
          <a:xfrm>
            <a:off x="831850" y="2727325"/>
            <a:ext cx="5397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2,5,8</a:t>
            </a:r>
            <a:endParaRPr b="0" i="0" sz="14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4" name="Google Shape;584;p35"/>
          <p:cNvSpPr txBox="1"/>
          <p:nvPr/>
        </p:nvSpPr>
        <p:spPr>
          <a:xfrm>
            <a:off x="1746250" y="2346325"/>
            <a:ext cx="5397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3,6,9</a:t>
            </a:r>
            <a:endParaRPr/>
          </a:p>
        </p:txBody>
      </p:sp>
      <p:sp>
        <p:nvSpPr>
          <p:cNvPr id="585" name="Google Shape;585;p35"/>
          <p:cNvSpPr txBox="1"/>
          <p:nvPr/>
        </p:nvSpPr>
        <p:spPr>
          <a:xfrm>
            <a:off x="679450" y="1355725"/>
            <a:ext cx="1376363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Hash Function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6" name="Google Shape;586;p35"/>
          <p:cNvSpPr txBox="1"/>
          <p:nvPr/>
        </p:nvSpPr>
        <p:spPr>
          <a:xfrm>
            <a:off x="3810000" y="1355725"/>
            <a:ext cx="227965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Candidate Hash Tree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7" name="Google Shape;587;p35"/>
          <p:cNvSpPr/>
          <p:nvPr/>
        </p:nvSpPr>
        <p:spPr>
          <a:xfrm>
            <a:off x="1828800" y="4953000"/>
            <a:ext cx="3048000" cy="1066800"/>
          </a:xfrm>
          <a:prstGeom prst="rect">
            <a:avLst/>
          </a:prstGeom>
          <a:noFill/>
          <a:ln cap="flat" cmpd="sng" w="12700">
            <a:solidFill>
              <a:srgbClr val="008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35"/>
          <p:cNvSpPr/>
          <p:nvPr/>
        </p:nvSpPr>
        <p:spPr>
          <a:xfrm>
            <a:off x="4495800" y="2895600"/>
            <a:ext cx="1143000" cy="990600"/>
          </a:xfrm>
          <a:prstGeom prst="rect">
            <a:avLst/>
          </a:prstGeom>
          <a:noFill/>
          <a:ln cap="flat" cmpd="sng" w="12700">
            <a:solidFill>
              <a:srgbClr val="008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35"/>
          <p:cNvSpPr txBox="1"/>
          <p:nvPr/>
        </p:nvSpPr>
        <p:spPr>
          <a:xfrm>
            <a:off x="304800" y="4495800"/>
            <a:ext cx="1143000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C6D9C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C6D9C"/>
                </a:solidFill>
                <a:latin typeface="Arial"/>
                <a:ea typeface="Arial"/>
                <a:cs typeface="Arial"/>
                <a:sym typeface="Arial"/>
              </a:rPr>
              <a:t>Hash on 2, 5 or 8</a:t>
            </a:r>
            <a:endParaRPr b="0" i="0" sz="2000" u="none" cap="none" strike="noStrike">
              <a:solidFill>
                <a:srgbClr val="0C6D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35"/>
          <p:cNvSpPr/>
          <p:nvPr/>
        </p:nvSpPr>
        <p:spPr>
          <a:xfrm>
            <a:off x="6172200" y="4114800"/>
            <a:ext cx="1143000" cy="1447800"/>
          </a:xfrm>
          <a:prstGeom prst="rect">
            <a:avLst/>
          </a:prstGeom>
          <a:noFill/>
          <a:ln cap="flat" cmpd="sng" w="12700">
            <a:solidFill>
              <a:srgbClr val="008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6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Support Counting Using a Hash Tree</a:t>
            </a:r>
            <a:endParaRPr/>
          </a:p>
        </p:txBody>
      </p:sp>
      <p:sp>
        <p:nvSpPr>
          <p:cNvPr id="596" name="Google Shape;596;p36"/>
          <p:cNvSpPr txBox="1"/>
          <p:nvPr/>
        </p:nvSpPr>
        <p:spPr>
          <a:xfrm>
            <a:off x="593725" y="1268413"/>
            <a:ext cx="184150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grpSp>
        <p:nvGrpSpPr>
          <p:cNvPr id="597" name="Google Shape;597;p36"/>
          <p:cNvGrpSpPr/>
          <p:nvPr/>
        </p:nvGrpSpPr>
        <p:grpSpPr>
          <a:xfrm>
            <a:off x="1981200" y="1736725"/>
            <a:ext cx="6553200" cy="4206875"/>
            <a:chOff x="1296" y="1056"/>
            <a:chExt cx="4128" cy="2650"/>
          </a:xfrm>
        </p:grpSpPr>
        <p:grpSp>
          <p:nvGrpSpPr>
            <p:cNvPr id="598" name="Google Shape;598;p36"/>
            <p:cNvGrpSpPr/>
            <p:nvPr/>
          </p:nvGrpSpPr>
          <p:grpSpPr>
            <a:xfrm>
              <a:off x="2160" y="1344"/>
              <a:ext cx="2160" cy="528"/>
              <a:chOff x="2160" y="1344"/>
              <a:chExt cx="1056" cy="576"/>
            </a:xfrm>
          </p:grpSpPr>
          <p:cxnSp>
            <p:nvCxnSpPr>
              <p:cNvPr id="599" name="Google Shape;599;p36"/>
              <p:cNvCxnSpPr/>
              <p:nvPr/>
            </p:nvCxnSpPr>
            <p:spPr>
              <a:xfrm flipH="1">
                <a:off x="2160" y="1344"/>
                <a:ext cx="528" cy="528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0" name="Google Shape;600;p36"/>
              <p:cNvCxnSpPr/>
              <p:nvPr/>
            </p:nvCxnSpPr>
            <p:spPr>
              <a:xfrm>
                <a:off x="2688" y="1344"/>
                <a:ext cx="0" cy="576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1" name="Google Shape;601;p36"/>
              <p:cNvCxnSpPr/>
              <p:nvPr/>
            </p:nvCxnSpPr>
            <p:spPr>
              <a:xfrm>
                <a:off x="2688" y="1344"/>
                <a:ext cx="528" cy="528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02" name="Google Shape;602;p36"/>
            <p:cNvGrpSpPr/>
            <p:nvPr/>
          </p:nvGrpSpPr>
          <p:grpSpPr>
            <a:xfrm>
              <a:off x="1536" y="2112"/>
              <a:ext cx="1104" cy="384"/>
              <a:chOff x="1680" y="2160"/>
              <a:chExt cx="864" cy="432"/>
            </a:xfrm>
          </p:grpSpPr>
          <p:cxnSp>
            <p:nvCxnSpPr>
              <p:cNvPr id="603" name="Google Shape;603;p36"/>
              <p:cNvCxnSpPr/>
              <p:nvPr/>
            </p:nvCxnSpPr>
            <p:spPr>
              <a:xfrm flipH="1">
                <a:off x="1680" y="2160"/>
                <a:ext cx="480" cy="384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4" name="Google Shape;604;p36"/>
              <p:cNvCxnSpPr/>
              <p:nvPr/>
            </p:nvCxnSpPr>
            <p:spPr>
              <a:xfrm>
                <a:off x="2160" y="2160"/>
                <a:ext cx="0" cy="432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5" name="Google Shape;605;p36"/>
              <p:cNvCxnSpPr/>
              <p:nvPr/>
            </p:nvCxnSpPr>
            <p:spPr>
              <a:xfrm>
                <a:off x="2160" y="2160"/>
                <a:ext cx="384" cy="384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06" name="Google Shape;606;p36"/>
            <p:cNvGrpSpPr/>
            <p:nvPr/>
          </p:nvGrpSpPr>
          <p:grpSpPr>
            <a:xfrm>
              <a:off x="3552" y="2112"/>
              <a:ext cx="1632" cy="528"/>
              <a:chOff x="2832" y="2160"/>
              <a:chExt cx="816" cy="432"/>
            </a:xfrm>
          </p:grpSpPr>
          <p:cxnSp>
            <p:nvCxnSpPr>
              <p:cNvPr id="607" name="Google Shape;607;p36"/>
              <p:cNvCxnSpPr/>
              <p:nvPr/>
            </p:nvCxnSpPr>
            <p:spPr>
              <a:xfrm flipH="1">
                <a:off x="2832" y="2160"/>
                <a:ext cx="384" cy="432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8" name="Google Shape;608;p36"/>
              <p:cNvCxnSpPr/>
              <p:nvPr/>
            </p:nvCxnSpPr>
            <p:spPr>
              <a:xfrm>
                <a:off x="3216" y="2160"/>
                <a:ext cx="0" cy="432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9" name="Google Shape;609;p36"/>
              <p:cNvCxnSpPr/>
              <p:nvPr/>
            </p:nvCxnSpPr>
            <p:spPr>
              <a:xfrm>
                <a:off x="3216" y="2160"/>
                <a:ext cx="432" cy="432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10" name="Google Shape;610;p36"/>
            <p:cNvGrpSpPr/>
            <p:nvPr/>
          </p:nvGrpSpPr>
          <p:grpSpPr>
            <a:xfrm>
              <a:off x="1584" y="2784"/>
              <a:ext cx="1104" cy="432"/>
              <a:chOff x="1584" y="2880"/>
              <a:chExt cx="1104" cy="432"/>
            </a:xfrm>
          </p:grpSpPr>
          <p:cxnSp>
            <p:nvCxnSpPr>
              <p:cNvPr id="611" name="Google Shape;611;p36"/>
              <p:cNvCxnSpPr/>
              <p:nvPr/>
            </p:nvCxnSpPr>
            <p:spPr>
              <a:xfrm flipH="1">
                <a:off x="1584" y="2880"/>
                <a:ext cx="576" cy="384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2" name="Google Shape;612;p36"/>
              <p:cNvCxnSpPr/>
              <p:nvPr/>
            </p:nvCxnSpPr>
            <p:spPr>
              <a:xfrm>
                <a:off x="2160" y="2880"/>
                <a:ext cx="0" cy="432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3" name="Google Shape;613;p36"/>
              <p:cNvCxnSpPr/>
              <p:nvPr/>
            </p:nvCxnSpPr>
            <p:spPr>
              <a:xfrm>
                <a:off x="2160" y="2880"/>
                <a:ext cx="528" cy="384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14" name="Google Shape;614;p36"/>
            <p:cNvGrpSpPr/>
            <p:nvPr/>
          </p:nvGrpSpPr>
          <p:grpSpPr>
            <a:xfrm>
              <a:off x="2064" y="1824"/>
              <a:ext cx="192" cy="288"/>
              <a:chOff x="2064" y="1872"/>
              <a:chExt cx="192" cy="288"/>
            </a:xfrm>
          </p:grpSpPr>
          <p:sp>
            <p:nvSpPr>
              <p:cNvPr id="615" name="Google Shape;615;p36"/>
              <p:cNvSpPr/>
              <p:nvPr/>
            </p:nvSpPr>
            <p:spPr>
              <a:xfrm>
                <a:off x="2064" y="1872"/>
                <a:ext cx="192" cy="288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16" name="Google Shape;616;p36"/>
              <p:cNvCxnSpPr/>
              <p:nvPr/>
            </p:nvCxnSpPr>
            <p:spPr>
              <a:xfrm>
                <a:off x="2064" y="1968"/>
                <a:ext cx="19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7" name="Google Shape;617;p36"/>
              <p:cNvCxnSpPr/>
              <p:nvPr/>
            </p:nvCxnSpPr>
            <p:spPr>
              <a:xfrm>
                <a:off x="2064" y="2064"/>
                <a:ext cx="19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18" name="Google Shape;618;p36"/>
            <p:cNvGrpSpPr/>
            <p:nvPr/>
          </p:nvGrpSpPr>
          <p:grpSpPr>
            <a:xfrm>
              <a:off x="4224" y="1824"/>
              <a:ext cx="192" cy="288"/>
              <a:chOff x="3120" y="1872"/>
              <a:chExt cx="192" cy="288"/>
            </a:xfrm>
          </p:grpSpPr>
          <p:sp>
            <p:nvSpPr>
              <p:cNvPr id="619" name="Google Shape;619;p36"/>
              <p:cNvSpPr/>
              <p:nvPr/>
            </p:nvSpPr>
            <p:spPr>
              <a:xfrm>
                <a:off x="3120" y="1872"/>
                <a:ext cx="192" cy="288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20" name="Google Shape;620;p36"/>
              <p:cNvCxnSpPr/>
              <p:nvPr/>
            </p:nvCxnSpPr>
            <p:spPr>
              <a:xfrm>
                <a:off x="3120" y="1968"/>
                <a:ext cx="19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1" name="Google Shape;621;p36"/>
              <p:cNvCxnSpPr/>
              <p:nvPr/>
            </p:nvCxnSpPr>
            <p:spPr>
              <a:xfrm>
                <a:off x="3120" y="2064"/>
                <a:ext cx="19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22" name="Google Shape;622;p36"/>
            <p:cNvGrpSpPr/>
            <p:nvPr/>
          </p:nvGrpSpPr>
          <p:grpSpPr>
            <a:xfrm>
              <a:off x="2064" y="2496"/>
              <a:ext cx="192" cy="288"/>
              <a:chOff x="2064" y="2592"/>
              <a:chExt cx="192" cy="288"/>
            </a:xfrm>
          </p:grpSpPr>
          <p:sp>
            <p:nvSpPr>
              <p:cNvPr id="623" name="Google Shape;623;p36"/>
              <p:cNvSpPr/>
              <p:nvPr/>
            </p:nvSpPr>
            <p:spPr>
              <a:xfrm>
                <a:off x="2064" y="2592"/>
                <a:ext cx="192" cy="288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24" name="Google Shape;624;p36"/>
              <p:cNvCxnSpPr/>
              <p:nvPr/>
            </p:nvCxnSpPr>
            <p:spPr>
              <a:xfrm>
                <a:off x="2064" y="2784"/>
                <a:ext cx="19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5" name="Google Shape;625;p36"/>
              <p:cNvCxnSpPr/>
              <p:nvPr/>
            </p:nvCxnSpPr>
            <p:spPr>
              <a:xfrm>
                <a:off x="2064" y="2688"/>
                <a:ext cx="19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26" name="Google Shape;626;p36"/>
            <p:cNvGrpSpPr/>
            <p:nvPr/>
          </p:nvGrpSpPr>
          <p:grpSpPr>
            <a:xfrm>
              <a:off x="2544" y="3168"/>
              <a:ext cx="480" cy="250"/>
              <a:chOff x="432" y="3408"/>
              <a:chExt cx="480" cy="250"/>
            </a:xfrm>
          </p:grpSpPr>
          <p:sp>
            <p:nvSpPr>
              <p:cNvPr id="627" name="Google Shape;627;p36"/>
              <p:cNvSpPr/>
              <p:nvPr/>
            </p:nvSpPr>
            <p:spPr>
              <a:xfrm>
                <a:off x="432" y="3408"/>
                <a:ext cx="480" cy="240"/>
              </a:xfrm>
              <a:prstGeom prst="rect">
                <a:avLst/>
              </a:prstGeom>
              <a:solidFill>
                <a:srgbClr val="FFFF9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36"/>
              <p:cNvSpPr txBox="1"/>
              <p:nvPr/>
            </p:nvSpPr>
            <p:spPr>
              <a:xfrm>
                <a:off x="432" y="3408"/>
                <a:ext cx="436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1 5 </a:t>
                </a:r>
                <a:r>
                  <a:rPr b="0" i="0" lang="en-US" sz="2000" u="none" cap="none" strike="noStrike">
                    <a:solidFill>
                      <a:srgbClr val="FF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9</a:t>
                </a:r>
                <a:endParaRPr/>
              </a:p>
            </p:txBody>
          </p:sp>
        </p:grpSp>
        <p:grpSp>
          <p:nvGrpSpPr>
            <p:cNvPr id="629" name="Google Shape;629;p36"/>
            <p:cNvGrpSpPr/>
            <p:nvPr/>
          </p:nvGrpSpPr>
          <p:grpSpPr>
            <a:xfrm>
              <a:off x="1296" y="2448"/>
              <a:ext cx="480" cy="250"/>
              <a:chOff x="432" y="3408"/>
              <a:chExt cx="480" cy="250"/>
            </a:xfrm>
          </p:grpSpPr>
          <p:sp>
            <p:nvSpPr>
              <p:cNvPr id="630" name="Google Shape;630;p36"/>
              <p:cNvSpPr/>
              <p:nvPr/>
            </p:nvSpPr>
            <p:spPr>
              <a:xfrm>
                <a:off x="432" y="3408"/>
                <a:ext cx="480" cy="240"/>
              </a:xfrm>
              <a:prstGeom prst="rect">
                <a:avLst/>
              </a:prstGeom>
              <a:solidFill>
                <a:srgbClr val="FFFF9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Google Shape;631;p36"/>
              <p:cNvSpPr txBox="1"/>
              <p:nvPr/>
            </p:nvSpPr>
            <p:spPr>
              <a:xfrm>
                <a:off x="432" y="3408"/>
                <a:ext cx="436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1 4 5</a:t>
                </a:r>
                <a:endParaRPr/>
              </a:p>
            </p:txBody>
          </p:sp>
        </p:grpSp>
        <p:grpSp>
          <p:nvGrpSpPr>
            <p:cNvPr id="632" name="Google Shape;632;p36"/>
            <p:cNvGrpSpPr/>
            <p:nvPr/>
          </p:nvGrpSpPr>
          <p:grpSpPr>
            <a:xfrm>
              <a:off x="2448" y="2448"/>
              <a:ext cx="480" cy="250"/>
              <a:chOff x="432" y="3408"/>
              <a:chExt cx="480" cy="250"/>
            </a:xfrm>
          </p:grpSpPr>
          <p:sp>
            <p:nvSpPr>
              <p:cNvPr id="633" name="Google Shape;633;p36"/>
              <p:cNvSpPr/>
              <p:nvPr/>
            </p:nvSpPr>
            <p:spPr>
              <a:xfrm>
                <a:off x="432" y="3408"/>
                <a:ext cx="480" cy="240"/>
              </a:xfrm>
              <a:prstGeom prst="rect">
                <a:avLst/>
              </a:prstGeom>
              <a:solidFill>
                <a:srgbClr val="FFFF9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" name="Google Shape;634;p36"/>
              <p:cNvSpPr txBox="1"/>
              <p:nvPr/>
            </p:nvSpPr>
            <p:spPr>
              <a:xfrm>
                <a:off x="432" y="3408"/>
                <a:ext cx="436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1 3 </a:t>
                </a:r>
                <a:r>
                  <a:rPr b="0" i="0" lang="en-US" sz="2000" u="none" cap="none" strike="noStrike">
                    <a:solidFill>
                      <a:srgbClr val="FF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6</a:t>
                </a:r>
                <a:endParaRPr/>
              </a:p>
            </p:txBody>
          </p:sp>
        </p:grpSp>
        <p:grpSp>
          <p:nvGrpSpPr>
            <p:cNvPr id="635" name="Google Shape;635;p36"/>
            <p:cNvGrpSpPr/>
            <p:nvPr/>
          </p:nvGrpSpPr>
          <p:grpSpPr>
            <a:xfrm>
              <a:off x="3312" y="2640"/>
              <a:ext cx="480" cy="250"/>
              <a:chOff x="432" y="3408"/>
              <a:chExt cx="480" cy="250"/>
            </a:xfrm>
          </p:grpSpPr>
          <p:sp>
            <p:nvSpPr>
              <p:cNvPr id="636" name="Google Shape;636;p36"/>
              <p:cNvSpPr/>
              <p:nvPr/>
            </p:nvSpPr>
            <p:spPr>
              <a:xfrm>
                <a:off x="432" y="3408"/>
                <a:ext cx="480" cy="240"/>
              </a:xfrm>
              <a:prstGeom prst="rect">
                <a:avLst/>
              </a:prstGeom>
              <a:solidFill>
                <a:srgbClr val="FFFF9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" name="Google Shape;637;p36"/>
              <p:cNvSpPr txBox="1"/>
              <p:nvPr/>
            </p:nvSpPr>
            <p:spPr>
              <a:xfrm>
                <a:off x="432" y="3408"/>
                <a:ext cx="436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rgbClr val="FF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3</a:t>
                </a:r>
                <a:r>
                  <a:rPr b="0" i="0" lang="en-US" sz="20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4 5</a:t>
                </a:r>
                <a:endParaRPr/>
              </a:p>
            </p:txBody>
          </p:sp>
        </p:grpSp>
        <p:grpSp>
          <p:nvGrpSpPr>
            <p:cNvPr id="638" name="Google Shape;638;p36"/>
            <p:cNvGrpSpPr/>
            <p:nvPr/>
          </p:nvGrpSpPr>
          <p:grpSpPr>
            <a:xfrm>
              <a:off x="4944" y="2640"/>
              <a:ext cx="480" cy="490"/>
              <a:chOff x="3792" y="3312"/>
              <a:chExt cx="480" cy="490"/>
            </a:xfrm>
          </p:grpSpPr>
          <p:grpSp>
            <p:nvGrpSpPr>
              <p:cNvPr id="639" name="Google Shape;639;p36"/>
              <p:cNvGrpSpPr/>
              <p:nvPr/>
            </p:nvGrpSpPr>
            <p:grpSpPr>
              <a:xfrm>
                <a:off x="3792" y="3312"/>
                <a:ext cx="480" cy="250"/>
                <a:chOff x="432" y="3408"/>
                <a:chExt cx="480" cy="250"/>
              </a:xfrm>
            </p:grpSpPr>
            <p:sp>
              <p:nvSpPr>
                <p:cNvPr id="640" name="Google Shape;640;p36"/>
                <p:cNvSpPr/>
                <p:nvPr/>
              </p:nvSpPr>
              <p:spPr>
                <a:xfrm>
                  <a:off x="432" y="3408"/>
                  <a:ext cx="480" cy="240"/>
                </a:xfrm>
                <a:prstGeom prst="rect">
                  <a:avLst/>
                </a:prstGeom>
                <a:solidFill>
                  <a:srgbClr val="FFFF9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1" i="0" sz="14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1" name="Google Shape;641;p36"/>
                <p:cNvSpPr txBox="1"/>
                <p:nvPr/>
              </p:nvSpPr>
              <p:spPr>
                <a:xfrm>
                  <a:off x="432" y="3408"/>
                  <a:ext cx="436" cy="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0000"/>
                    </a:buClr>
                    <a:buSzPts val="2000"/>
                    <a:buFont typeface="Arial"/>
                    <a:buNone/>
                  </a:pPr>
                  <a:r>
                    <a:rPr b="0" i="0" lang="en-US" sz="2000" u="none" cap="none" strike="noStrike">
                      <a:solidFill>
                        <a:srgbClr val="FF0000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3</a:t>
                  </a:r>
                  <a:r>
                    <a:rPr b="0" i="0" lang="en-US" sz="2000" u="none" cap="none" strike="noStrik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 </a:t>
                  </a:r>
                  <a:r>
                    <a:rPr b="0" i="0" lang="en-US" sz="2000" u="none" cap="none" strike="noStrike">
                      <a:solidFill>
                        <a:srgbClr val="FF0000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6</a:t>
                  </a:r>
                  <a:r>
                    <a:rPr b="0" i="0" lang="en-US" sz="2000" u="none" cap="none" strike="noStrik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 7</a:t>
                  </a:r>
                  <a:endParaRPr/>
                </a:p>
              </p:txBody>
            </p:sp>
          </p:grpSp>
          <p:grpSp>
            <p:nvGrpSpPr>
              <p:cNvPr id="642" name="Google Shape;642;p36"/>
              <p:cNvGrpSpPr/>
              <p:nvPr/>
            </p:nvGrpSpPr>
            <p:grpSpPr>
              <a:xfrm>
                <a:off x="3792" y="3552"/>
                <a:ext cx="480" cy="250"/>
                <a:chOff x="432" y="3408"/>
                <a:chExt cx="480" cy="250"/>
              </a:xfrm>
            </p:grpSpPr>
            <p:sp>
              <p:nvSpPr>
                <p:cNvPr id="643" name="Google Shape;643;p36"/>
                <p:cNvSpPr/>
                <p:nvPr/>
              </p:nvSpPr>
              <p:spPr>
                <a:xfrm>
                  <a:off x="432" y="3408"/>
                  <a:ext cx="480" cy="240"/>
                </a:xfrm>
                <a:prstGeom prst="rect">
                  <a:avLst/>
                </a:prstGeom>
                <a:solidFill>
                  <a:srgbClr val="FFFF9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1" i="0" sz="14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4" name="Google Shape;644;p36"/>
                <p:cNvSpPr txBox="1"/>
                <p:nvPr/>
              </p:nvSpPr>
              <p:spPr>
                <a:xfrm>
                  <a:off x="432" y="3408"/>
                  <a:ext cx="436" cy="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0000"/>
                    </a:buClr>
                    <a:buSzPts val="2000"/>
                    <a:buFont typeface="Arial"/>
                    <a:buNone/>
                  </a:pPr>
                  <a:r>
                    <a:rPr b="0" i="0" lang="en-US" sz="2000" u="none" cap="none" strike="noStrike">
                      <a:solidFill>
                        <a:srgbClr val="FF0000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3</a:t>
                  </a:r>
                  <a:r>
                    <a:rPr b="0" i="0" lang="en-US" sz="2000" u="none" cap="none" strike="noStrik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 </a:t>
                  </a:r>
                  <a:r>
                    <a:rPr b="0" i="0" lang="en-US" sz="2000" u="none" cap="none" strike="noStrike">
                      <a:solidFill>
                        <a:srgbClr val="FF0000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6</a:t>
                  </a:r>
                  <a:r>
                    <a:rPr b="0" i="0" lang="en-US" sz="2000" u="none" cap="none" strike="noStrik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 8</a:t>
                  </a:r>
                  <a:endParaRPr/>
                </a:p>
              </p:txBody>
            </p:sp>
          </p:grpSp>
        </p:grpSp>
        <p:grpSp>
          <p:nvGrpSpPr>
            <p:cNvPr id="645" name="Google Shape;645;p36"/>
            <p:cNvGrpSpPr/>
            <p:nvPr/>
          </p:nvGrpSpPr>
          <p:grpSpPr>
            <a:xfrm>
              <a:off x="4080" y="2640"/>
              <a:ext cx="480" cy="730"/>
              <a:chOff x="4800" y="3216"/>
              <a:chExt cx="480" cy="730"/>
            </a:xfrm>
          </p:grpSpPr>
          <p:grpSp>
            <p:nvGrpSpPr>
              <p:cNvPr id="646" name="Google Shape;646;p36"/>
              <p:cNvGrpSpPr/>
              <p:nvPr/>
            </p:nvGrpSpPr>
            <p:grpSpPr>
              <a:xfrm>
                <a:off x="4800" y="3216"/>
                <a:ext cx="480" cy="490"/>
                <a:chOff x="3792" y="3312"/>
                <a:chExt cx="480" cy="490"/>
              </a:xfrm>
            </p:grpSpPr>
            <p:grpSp>
              <p:nvGrpSpPr>
                <p:cNvPr id="647" name="Google Shape;647;p36"/>
                <p:cNvGrpSpPr/>
                <p:nvPr/>
              </p:nvGrpSpPr>
              <p:grpSpPr>
                <a:xfrm>
                  <a:off x="3792" y="3312"/>
                  <a:ext cx="480" cy="250"/>
                  <a:chOff x="432" y="3408"/>
                  <a:chExt cx="480" cy="250"/>
                </a:xfrm>
              </p:grpSpPr>
              <p:sp>
                <p:nvSpPr>
                  <p:cNvPr id="648" name="Google Shape;648;p36"/>
                  <p:cNvSpPr/>
                  <p:nvPr/>
                </p:nvSpPr>
                <p:spPr>
                  <a:xfrm>
                    <a:off x="432" y="3408"/>
                    <a:ext cx="480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1" i="0" sz="140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9" name="Google Shape;649;p36"/>
                  <p:cNvSpPr txBox="1"/>
                  <p:nvPr/>
                </p:nvSpPr>
                <p:spPr>
                  <a:xfrm>
                    <a:off x="432" y="3408"/>
                    <a:ext cx="436" cy="2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0000"/>
                      </a:buClr>
                      <a:buSzPts val="2000"/>
                      <a:buFont typeface="Arial"/>
                      <a:buNone/>
                    </a:pPr>
                    <a:r>
                      <a:rPr b="0" i="0" lang="en-US" sz="2000" u="none" cap="none" strike="noStrike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rPr>
                      <a:t>3</a:t>
                    </a:r>
                    <a:r>
                      <a:rPr b="0" i="0" lang="en-US"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rPr>
                      <a:t> 5 6</a:t>
                    </a:r>
                    <a:endParaRPr/>
                  </a:p>
                </p:txBody>
              </p:sp>
            </p:grpSp>
            <p:grpSp>
              <p:nvGrpSpPr>
                <p:cNvPr id="650" name="Google Shape;650;p36"/>
                <p:cNvGrpSpPr/>
                <p:nvPr/>
              </p:nvGrpSpPr>
              <p:grpSpPr>
                <a:xfrm>
                  <a:off x="3792" y="3552"/>
                  <a:ext cx="480" cy="250"/>
                  <a:chOff x="432" y="3408"/>
                  <a:chExt cx="480" cy="250"/>
                </a:xfrm>
              </p:grpSpPr>
              <p:sp>
                <p:nvSpPr>
                  <p:cNvPr id="651" name="Google Shape;651;p36"/>
                  <p:cNvSpPr/>
                  <p:nvPr/>
                </p:nvSpPr>
                <p:spPr>
                  <a:xfrm>
                    <a:off x="432" y="3408"/>
                    <a:ext cx="480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1" i="0" sz="140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2" name="Google Shape;652;p36"/>
                  <p:cNvSpPr txBox="1"/>
                  <p:nvPr/>
                </p:nvSpPr>
                <p:spPr>
                  <a:xfrm>
                    <a:off x="432" y="3408"/>
                    <a:ext cx="436" cy="2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0000"/>
                      </a:buClr>
                      <a:buSzPts val="2000"/>
                      <a:buFont typeface="Arial"/>
                      <a:buNone/>
                    </a:pPr>
                    <a:r>
                      <a:rPr b="0" i="0" lang="en-US" sz="2000" u="none" cap="none" strike="noStrike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rPr>
                      <a:t>3</a:t>
                    </a:r>
                    <a:r>
                      <a:rPr b="0" i="0" lang="en-US" sz="20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rPr>
                      <a:t> 5 7</a:t>
                    </a:r>
                    <a:endParaRPr/>
                  </a:p>
                </p:txBody>
              </p:sp>
            </p:grpSp>
          </p:grpSp>
          <p:grpSp>
            <p:nvGrpSpPr>
              <p:cNvPr id="653" name="Google Shape;653;p36"/>
              <p:cNvGrpSpPr/>
              <p:nvPr/>
            </p:nvGrpSpPr>
            <p:grpSpPr>
              <a:xfrm>
                <a:off x="4800" y="3696"/>
                <a:ext cx="480" cy="250"/>
                <a:chOff x="432" y="3408"/>
                <a:chExt cx="480" cy="250"/>
              </a:xfrm>
            </p:grpSpPr>
            <p:sp>
              <p:nvSpPr>
                <p:cNvPr id="654" name="Google Shape;654;p36"/>
                <p:cNvSpPr/>
                <p:nvPr/>
              </p:nvSpPr>
              <p:spPr>
                <a:xfrm>
                  <a:off x="432" y="3408"/>
                  <a:ext cx="480" cy="240"/>
                </a:xfrm>
                <a:prstGeom prst="rect">
                  <a:avLst/>
                </a:prstGeom>
                <a:solidFill>
                  <a:srgbClr val="FFFF9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1" i="0" sz="14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5" name="Google Shape;655;p36"/>
                <p:cNvSpPr txBox="1"/>
                <p:nvPr/>
              </p:nvSpPr>
              <p:spPr>
                <a:xfrm>
                  <a:off x="432" y="3408"/>
                  <a:ext cx="436" cy="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0000"/>
                    </a:buClr>
                    <a:buSzPts val="2000"/>
                    <a:buFont typeface="Arial"/>
                    <a:buNone/>
                  </a:pPr>
                  <a:r>
                    <a:rPr b="0" i="0" lang="en-US" sz="2000" u="none" cap="none" strike="noStrike">
                      <a:solidFill>
                        <a:srgbClr val="FF0000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6</a:t>
                  </a:r>
                  <a:r>
                    <a:rPr b="0" i="0" lang="en-US" sz="2000" u="none" cap="none" strike="noStrik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 8 9</a:t>
                  </a:r>
                  <a:endParaRPr/>
                </a:p>
              </p:txBody>
            </p:sp>
          </p:grpSp>
        </p:grpSp>
        <p:grpSp>
          <p:nvGrpSpPr>
            <p:cNvPr id="656" name="Google Shape;656;p36"/>
            <p:cNvGrpSpPr/>
            <p:nvPr/>
          </p:nvGrpSpPr>
          <p:grpSpPr>
            <a:xfrm>
              <a:off x="3024" y="1872"/>
              <a:ext cx="480" cy="490"/>
              <a:chOff x="3792" y="3312"/>
              <a:chExt cx="480" cy="490"/>
            </a:xfrm>
          </p:grpSpPr>
          <p:grpSp>
            <p:nvGrpSpPr>
              <p:cNvPr id="657" name="Google Shape;657;p36"/>
              <p:cNvGrpSpPr/>
              <p:nvPr/>
            </p:nvGrpSpPr>
            <p:grpSpPr>
              <a:xfrm>
                <a:off x="3792" y="3312"/>
                <a:ext cx="480" cy="250"/>
                <a:chOff x="432" y="3408"/>
                <a:chExt cx="480" cy="250"/>
              </a:xfrm>
            </p:grpSpPr>
            <p:sp>
              <p:nvSpPr>
                <p:cNvPr id="658" name="Google Shape;658;p36"/>
                <p:cNvSpPr/>
                <p:nvPr/>
              </p:nvSpPr>
              <p:spPr>
                <a:xfrm>
                  <a:off x="432" y="3408"/>
                  <a:ext cx="480" cy="240"/>
                </a:xfrm>
                <a:prstGeom prst="rect">
                  <a:avLst/>
                </a:prstGeom>
                <a:solidFill>
                  <a:srgbClr val="FFFF9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1" i="0" sz="14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9" name="Google Shape;659;p36"/>
                <p:cNvSpPr txBox="1"/>
                <p:nvPr/>
              </p:nvSpPr>
              <p:spPr>
                <a:xfrm>
                  <a:off x="432" y="3408"/>
                  <a:ext cx="436" cy="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Arial"/>
                    <a:buNone/>
                  </a:pPr>
                  <a:r>
                    <a:rPr b="0" i="0" lang="en-US" sz="2000" u="none" cap="none" strike="noStrik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2 3 4</a:t>
                  </a:r>
                  <a:endParaRPr/>
                </a:p>
              </p:txBody>
            </p:sp>
          </p:grpSp>
          <p:grpSp>
            <p:nvGrpSpPr>
              <p:cNvPr id="660" name="Google Shape;660;p36"/>
              <p:cNvGrpSpPr/>
              <p:nvPr/>
            </p:nvGrpSpPr>
            <p:grpSpPr>
              <a:xfrm>
                <a:off x="3792" y="3552"/>
                <a:ext cx="480" cy="250"/>
                <a:chOff x="432" y="3408"/>
                <a:chExt cx="480" cy="250"/>
              </a:xfrm>
            </p:grpSpPr>
            <p:sp>
              <p:nvSpPr>
                <p:cNvPr id="661" name="Google Shape;661;p36"/>
                <p:cNvSpPr/>
                <p:nvPr/>
              </p:nvSpPr>
              <p:spPr>
                <a:xfrm>
                  <a:off x="432" y="3408"/>
                  <a:ext cx="480" cy="240"/>
                </a:xfrm>
                <a:prstGeom prst="rect">
                  <a:avLst/>
                </a:prstGeom>
                <a:solidFill>
                  <a:srgbClr val="FFFF9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1" i="0" sz="14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2" name="Google Shape;662;p36"/>
                <p:cNvSpPr txBox="1"/>
                <p:nvPr/>
              </p:nvSpPr>
              <p:spPr>
                <a:xfrm>
                  <a:off x="432" y="3408"/>
                  <a:ext cx="436" cy="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Arial"/>
                    <a:buNone/>
                  </a:pPr>
                  <a:r>
                    <a:rPr b="0" i="0" lang="en-US" sz="2000" u="none" cap="none" strike="noStrik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5 6 7</a:t>
                  </a:r>
                  <a:endParaRPr/>
                </a:p>
              </p:txBody>
            </p:sp>
          </p:grpSp>
        </p:grpSp>
        <p:grpSp>
          <p:nvGrpSpPr>
            <p:cNvPr id="663" name="Google Shape;663;p36"/>
            <p:cNvGrpSpPr/>
            <p:nvPr/>
          </p:nvGrpSpPr>
          <p:grpSpPr>
            <a:xfrm>
              <a:off x="1344" y="3168"/>
              <a:ext cx="480" cy="490"/>
              <a:chOff x="3792" y="3312"/>
              <a:chExt cx="480" cy="490"/>
            </a:xfrm>
          </p:grpSpPr>
          <p:grpSp>
            <p:nvGrpSpPr>
              <p:cNvPr id="664" name="Google Shape;664;p36"/>
              <p:cNvGrpSpPr/>
              <p:nvPr/>
            </p:nvGrpSpPr>
            <p:grpSpPr>
              <a:xfrm>
                <a:off x="3792" y="3312"/>
                <a:ext cx="480" cy="250"/>
                <a:chOff x="432" y="3408"/>
                <a:chExt cx="480" cy="250"/>
              </a:xfrm>
            </p:grpSpPr>
            <p:sp>
              <p:nvSpPr>
                <p:cNvPr id="665" name="Google Shape;665;p36"/>
                <p:cNvSpPr/>
                <p:nvPr/>
              </p:nvSpPr>
              <p:spPr>
                <a:xfrm>
                  <a:off x="432" y="3408"/>
                  <a:ext cx="480" cy="240"/>
                </a:xfrm>
                <a:prstGeom prst="rect">
                  <a:avLst/>
                </a:prstGeom>
                <a:solidFill>
                  <a:srgbClr val="FFFF9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1" i="0" sz="14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6" name="Google Shape;666;p36"/>
                <p:cNvSpPr txBox="1"/>
                <p:nvPr/>
              </p:nvSpPr>
              <p:spPr>
                <a:xfrm>
                  <a:off x="432" y="3408"/>
                  <a:ext cx="436" cy="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Arial"/>
                    <a:buNone/>
                  </a:pPr>
                  <a:r>
                    <a:rPr b="0" i="0" lang="en-US" sz="2000" u="none" cap="none" strike="noStrik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1 2 4</a:t>
                  </a:r>
                  <a:endParaRPr/>
                </a:p>
              </p:txBody>
            </p:sp>
          </p:grpSp>
          <p:grpSp>
            <p:nvGrpSpPr>
              <p:cNvPr id="667" name="Google Shape;667;p36"/>
              <p:cNvGrpSpPr/>
              <p:nvPr/>
            </p:nvGrpSpPr>
            <p:grpSpPr>
              <a:xfrm>
                <a:off x="3792" y="3552"/>
                <a:ext cx="480" cy="250"/>
                <a:chOff x="432" y="3408"/>
                <a:chExt cx="480" cy="250"/>
              </a:xfrm>
            </p:grpSpPr>
            <p:sp>
              <p:nvSpPr>
                <p:cNvPr id="668" name="Google Shape;668;p36"/>
                <p:cNvSpPr/>
                <p:nvPr/>
              </p:nvSpPr>
              <p:spPr>
                <a:xfrm>
                  <a:off x="432" y="3408"/>
                  <a:ext cx="480" cy="240"/>
                </a:xfrm>
                <a:prstGeom prst="rect">
                  <a:avLst/>
                </a:prstGeom>
                <a:solidFill>
                  <a:srgbClr val="FFFF9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1" i="0" sz="14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9" name="Google Shape;669;p36"/>
                <p:cNvSpPr txBox="1"/>
                <p:nvPr/>
              </p:nvSpPr>
              <p:spPr>
                <a:xfrm>
                  <a:off x="432" y="3408"/>
                  <a:ext cx="436" cy="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Arial"/>
                    <a:buNone/>
                  </a:pPr>
                  <a:r>
                    <a:rPr b="0" i="0" lang="en-US" sz="2000" u="none" cap="none" strike="noStrik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4 5 7</a:t>
                  </a:r>
                  <a:endParaRPr/>
                </a:p>
              </p:txBody>
            </p:sp>
          </p:grpSp>
        </p:grpSp>
        <p:grpSp>
          <p:nvGrpSpPr>
            <p:cNvPr id="670" name="Google Shape;670;p36"/>
            <p:cNvGrpSpPr/>
            <p:nvPr/>
          </p:nvGrpSpPr>
          <p:grpSpPr>
            <a:xfrm>
              <a:off x="1920" y="3216"/>
              <a:ext cx="480" cy="490"/>
              <a:chOff x="3792" y="3312"/>
              <a:chExt cx="480" cy="490"/>
            </a:xfrm>
          </p:grpSpPr>
          <p:grpSp>
            <p:nvGrpSpPr>
              <p:cNvPr id="671" name="Google Shape;671;p36"/>
              <p:cNvGrpSpPr/>
              <p:nvPr/>
            </p:nvGrpSpPr>
            <p:grpSpPr>
              <a:xfrm>
                <a:off x="3792" y="3312"/>
                <a:ext cx="480" cy="250"/>
                <a:chOff x="432" y="3408"/>
                <a:chExt cx="480" cy="250"/>
              </a:xfrm>
            </p:grpSpPr>
            <p:sp>
              <p:nvSpPr>
                <p:cNvPr id="672" name="Google Shape;672;p36"/>
                <p:cNvSpPr/>
                <p:nvPr/>
              </p:nvSpPr>
              <p:spPr>
                <a:xfrm>
                  <a:off x="432" y="3408"/>
                  <a:ext cx="480" cy="240"/>
                </a:xfrm>
                <a:prstGeom prst="rect">
                  <a:avLst/>
                </a:prstGeom>
                <a:solidFill>
                  <a:srgbClr val="FFFF9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1" i="0" sz="14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3" name="Google Shape;673;p36"/>
                <p:cNvSpPr txBox="1"/>
                <p:nvPr/>
              </p:nvSpPr>
              <p:spPr>
                <a:xfrm>
                  <a:off x="432" y="3408"/>
                  <a:ext cx="436" cy="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Arial"/>
                    <a:buNone/>
                  </a:pPr>
                  <a:r>
                    <a:rPr b="0" i="0" lang="en-US" sz="2000" u="none" cap="none" strike="noStrik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1 2 5</a:t>
                  </a:r>
                  <a:endParaRPr/>
                </a:p>
              </p:txBody>
            </p:sp>
          </p:grpSp>
          <p:grpSp>
            <p:nvGrpSpPr>
              <p:cNvPr id="674" name="Google Shape;674;p36"/>
              <p:cNvGrpSpPr/>
              <p:nvPr/>
            </p:nvGrpSpPr>
            <p:grpSpPr>
              <a:xfrm>
                <a:off x="3792" y="3552"/>
                <a:ext cx="480" cy="250"/>
                <a:chOff x="432" y="3408"/>
                <a:chExt cx="480" cy="250"/>
              </a:xfrm>
            </p:grpSpPr>
            <p:sp>
              <p:nvSpPr>
                <p:cNvPr id="675" name="Google Shape;675;p36"/>
                <p:cNvSpPr/>
                <p:nvPr/>
              </p:nvSpPr>
              <p:spPr>
                <a:xfrm>
                  <a:off x="432" y="3408"/>
                  <a:ext cx="480" cy="240"/>
                </a:xfrm>
                <a:prstGeom prst="rect">
                  <a:avLst/>
                </a:prstGeom>
                <a:solidFill>
                  <a:srgbClr val="FFFF9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1" i="0" sz="14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6" name="Google Shape;676;p36"/>
                <p:cNvSpPr txBox="1"/>
                <p:nvPr/>
              </p:nvSpPr>
              <p:spPr>
                <a:xfrm>
                  <a:off x="432" y="3408"/>
                  <a:ext cx="436" cy="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Arial"/>
                    <a:buNone/>
                  </a:pPr>
                  <a:r>
                    <a:rPr b="0" i="0" lang="en-US" sz="2000" u="none" cap="none" strike="noStrik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4 5 8</a:t>
                  </a:r>
                  <a:endParaRPr/>
                </a:p>
              </p:txBody>
            </p:sp>
          </p:grpSp>
        </p:grpSp>
        <p:grpSp>
          <p:nvGrpSpPr>
            <p:cNvPr id="677" name="Google Shape;677;p36"/>
            <p:cNvGrpSpPr/>
            <p:nvPr/>
          </p:nvGrpSpPr>
          <p:grpSpPr>
            <a:xfrm>
              <a:off x="3120" y="1056"/>
              <a:ext cx="192" cy="288"/>
              <a:chOff x="2064" y="1872"/>
              <a:chExt cx="192" cy="288"/>
            </a:xfrm>
          </p:grpSpPr>
          <p:sp>
            <p:nvSpPr>
              <p:cNvPr id="678" name="Google Shape;678;p36"/>
              <p:cNvSpPr/>
              <p:nvPr/>
            </p:nvSpPr>
            <p:spPr>
              <a:xfrm>
                <a:off x="2064" y="1872"/>
                <a:ext cx="192" cy="288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79" name="Google Shape;679;p36"/>
              <p:cNvCxnSpPr/>
              <p:nvPr/>
            </p:nvCxnSpPr>
            <p:spPr>
              <a:xfrm>
                <a:off x="2064" y="1968"/>
                <a:ext cx="19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0" name="Google Shape;680;p36"/>
              <p:cNvCxnSpPr/>
              <p:nvPr/>
            </p:nvCxnSpPr>
            <p:spPr>
              <a:xfrm>
                <a:off x="2064" y="2064"/>
                <a:ext cx="192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681" name="Google Shape;681;p36"/>
          <p:cNvGrpSpPr/>
          <p:nvPr/>
        </p:nvGrpSpPr>
        <p:grpSpPr>
          <a:xfrm>
            <a:off x="1212850" y="1736725"/>
            <a:ext cx="381000" cy="609600"/>
            <a:chOff x="2064" y="1872"/>
            <a:chExt cx="192" cy="288"/>
          </a:xfrm>
        </p:grpSpPr>
        <p:sp>
          <p:nvSpPr>
            <p:cNvPr id="682" name="Google Shape;682;p36"/>
            <p:cNvSpPr/>
            <p:nvPr/>
          </p:nvSpPr>
          <p:spPr>
            <a:xfrm>
              <a:off x="2064" y="1872"/>
              <a:ext cx="192" cy="28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83" name="Google Shape;683;p36"/>
            <p:cNvCxnSpPr/>
            <p:nvPr/>
          </p:nvCxnSpPr>
          <p:spPr>
            <a:xfrm>
              <a:off x="2064" y="1968"/>
              <a:ext cx="192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4" name="Google Shape;684;p36"/>
            <p:cNvCxnSpPr/>
            <p:nvPr/>
          </p:nvCxnSpPr>
          <p:spPr>
            <a:xfrm>
              <a:off x="2064" y="2064"/>
              <a:ext cx="192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685" name="Google Shape;685;p36"/>
          <p:cNvCxnSpPr/>
          <p:nvPr/>
        </p:nvCxnSpPr>
        <p:spPr>
          <a:xfrm flipH="1">
            <a:off x="603250" y="2346325"/>
            <a:ext cx="769938" cy="53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6" name="Google Shape;686;p36"/>
          <p:cNvCxnSpPr/>
          <p:nvPr/>
        </p:nvCxnSpPr>
        <p:spPr>
          <a:xfrm>
            <a:off x="1365250" y="2346325"/>
            <a:ext cx="0" cy="60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7" name="Google Shape;687;p36"/>
          <p:cNvCxnSpPr/>
          <p:nvPr/>
        </p:nvCxnSpPr>
        <p:spPr>
          <a:xfrm>
            <a:off x="1373188" y="2346325"/>
            <a:ext cx="677862" cy="53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8" name="Google Shape;688;p36"/>
          <p:cNvSpPr txBox="1"/>
          <p:nvPr/>
        </p:nvSpPr>
        <p:spPr>
          <a:xfrm>
            <a:off x="527050" y="2346325"/>
            <a:ext cx="5397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1,4,7</a:t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9" name="Google Shape;689;p36"/>
          <p:cNvSpPr txBox="1"/>
          <p:nvPr/>
        </p:nvSpPr>
        <p:spPr>
          <a:xfrm>
            <a:off x="831850" y="2727325"/>
            <a:ext cx="5397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2,5,8</a:t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0" name="Google Shape;690;p36"/>
          <p:cNvSpPr txBox="1"/>
          <p:nvPr/>
        </p:nvSpPr>
        <p:spPr>
          <a:xfrm>
            <a:off x="1746250" y="2346325"/>
            <a:ext cx="5397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3,6,9</a:t>
            </a:r>
            <a:endParaRPr/>
          </a:p>
        </p:txBody>
      </p:sp>
      <p:sp>
        <p:nvSpPr>
          <p:cNvPr id="691" name="Google Shape;691;p36"/>
          <p:cNvSpPr txBox="1"/>
          <p:nvPr/>
        </p:nvSpPr>
        <p:spPr>
          <a:xfrm>
            <a:off x="679450" y="1355725"/>
            <a:ext cx="1376363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Hash Function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2" name="Google Shape;692;p36"/>
          <p:cNvSpPr txBox="1"/>
          <p:nvPr/>
        </p:nvSpPr>
        <p:spPr>
          <a:xfrm>
            <a:off x="3810000" y="1355725"/>
            <a:ext cx="227965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Candidate Hash Tree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3" name="Google Shape;693;p36"/>
          <p:cNvSpPr/>
          <p:nvPr/>
        </p:nvSpPr>
        <p:spPr>
          <a:xfrm>
            <a:off x="3810000" y="4953000"/>
            <a:ext cx="1066800" cy="685800"/>
          </a:xfrm>
          <a:prstGeom prst="rect">
            <a:avLst/>
          </a:prstGeom>
          <a:noFill/>
          <a:ln cap="flat" cmpd="sng" w="12700">
            <a:solidFill>
              <a:srgbClr val="008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36"/>
          <p:cNvSpPr/>
          <p:nvPr/>
        </p:nvSpPr>
        <p:spPr>
          <a:xfrm>
            <a:off x="5105400" y="4038600"/>
            <a:ext cx="3657600" cy="1524000"/>
          </a:xfrm>
          <a:prstGeom prst="rect">
            <a:avLst/>
          </a:prstGeom>
          <a:noFill/>
          <a:ln cap="flat" cmpd="sng" w="12700">
            <a:solidFill>
              <a:srgbClr val="008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36"/>
          <p:cNvSpPr txBox="1"/>
          <p:nvPr/>
        </p:nvSpPr>
        <p:spPr>
          <a:xfrm>
            <a:off x="304800" y="4495800"/>
            <a:ext cx="1143000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C6D9C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C6D9C"/>
                </a:solidFill>
                <a:latin typeface="Arial"/>
                <a:ea typeface="Arial"/>
                <a:cs typeface="Arial"/>
                <a:sym typeface="Arial"/>
              </a:rPr>
              <a:t>Hash on 3, 6 or 9</a:t>
            </a:r>
            <a:endParaRPr b="0" i="0" sz="2000" u="none" cap="none" strike="noStrike">
              <a:solidFill>
                <a:srgbClr val="0C6D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36"/>
          <p:cNvSpPr/>
          <p:nvPr/>
        </p:nvSpPr>
        <p:spPr>
          <a:xfrm>
            <a:off x="3657600" y="3810000"/>
            <a:ext cx="990600" cy="609600"/>
          </a:xfrm>
          <a:prstGeom prst="rect">
            <a:avLst/>
          </a:prstGeom>
          <a:noFill/>
          <a:ln cap="flat" cmpd="sng" w="12700">
            <a:solidFill>
              <a:srgbClr val="008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37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Support Counting Using a Hash Tree</a:t>
            </a:r>
            <a:endParaRPr/>
          </a:p>
        </p:txBody>
      </p:sp>
      <p:grpSp>
        <p:nvGrpSpPr>
          <p:cNvPr id="702" name="Google Shape;702;p37"/>
          <p:cNvGrpSpPr/>
          <p:nvPr/>
        </p:nvGrpSpPr>
        <p:grpSpPr>
          <a:xfrm>
            <a:off x="914400" y="2286000"/>
            <a:ext cx="5457825" cy="3744913"/>
            <a:chOff x="1248" y="1392"/>
            <a:chExt cx="4134" cy="2678"/>
          </a:xfrm>
        </p:grpSpPr>
        <p:cxnSp>
          <p:nvCxnSpPr>
            <p:cNvPr id="703" name="Google Shape;703;p37"/>
            <p:cNvCxnSpPr/>
            <p:nvPr/>
          </p:nvCxnSpPr>
          <p:spPr>
            <a:xfrm flipH="1">
              <a:off x="2112" y="1680"/>
              <a:ext cx="1080" cy="4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4" name="Google Shape;704;p37"/>
            <p:cNvCxnSpPr/>
            <p:nvPr/>
          </p:nvCxnSpPr>
          <p:spPr>
            <a:xfrm>
              <a:off x="3192" y="1680"/>
              <a:ext cx="0" cy="52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5" name="Google Shape;705;p37"/>
            <p:cNvCxnSpPr/>
            <p:nvPr/>
          </p:nvCxnSpPr>
          <p:spPr>
            <a:xfrm>
              <a:off x="3192" y="1680"/>
              <a:ext cx="1080" cy="4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6" name="Google Shape;706;p37"/>
            <p:cNvCxnSpPr/>
            <p:nvPr/>
          </p:nvCxnSpPr>
          <p:spPr>
            <a:xfrm flipH="1">
              <a:off x="1488" y="2448"/>
              <a:ext cx="613" cy="34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7" name="Google Shape;707;p37"/>
            <p:cNvCxnSpPr/>
            <p:nvPr/>
          </p:nvCxnSpPr>
          <p:spPr>
            <a:xfrm>
              <a:off x="2101" y="2448"/>
              <a:ext cx="0" cy="3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8" name="Google Shape;708;p37"/>
            <p:cNvCxnSpPr/>
            <p:nvPr/>
          </p:nvCxnSpPr>
          <p:spPr>
            <a:xfrm>
              <a:off x="2101" y="2448"/>
              <a:ext cx="491" cy="34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9" name="Google Shape;709;p37"/>
            <p:cNvCxnSpPr/>
            <p:nvPr/>
          </p:nvCxnSpPr>
          <p:spPr>
            <a:xfrm flipH="1">
              <a:off x="3504" y="2448"/>
              <a:ext cx="768" cy="52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0" name="Google Shape;710;p37"/>
            <p:cNvCxnSpPr/>
            <p:nvPr/>
          </p:nvCxnSpPr>
          <p:spPr>
            <a:xfrm>
              <a:off x="4272" y="2448"/>
              <a:ext cx="0" cy="52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1" name="Google Shape;711;p37"/>
            <p:cNvCxnSpPr/>
            <p:nvPr/>
          </p:nvCxnSpPr>
          <p:spPr>
            <a:xfrm>
              <a:off x="4272" y="2448"/>
              <a:ext cx="864" cy="52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2" name="Google Shape;712;p37"/>
            <p:cNvCxnSpPr/>
            <p:nvPr/>
          </p:nvCxnSpPr>
          <p:spPr>
            <a:xfrm flipH="1">
              <a:off x="1536" y="3120"/>
              <a:ext cx="576" cy="3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3" name="Google Shape;713;p37"/>
            <p:cNvCxnSpPr/>
            <p:nvPr/>
          </p:nvCxnSpPr>
          <p:spPr>
            <a:xfrm>
              <a:off x="2112" y="3120"/>
              <a:ext cx="0" cy="43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4" name="Google Shape;714;p37"/>
            <p:cNvCxnSpPr/>
            <p:nvPr/>
          </p:nvCxnSpPr>
          <p:spPr>
            <a:xfrm>
              <a:off x="2112" y="3120"/>
              <a:ext cx="528" cy="3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15" name="Google Shape;715;p37"/>
            <p:cNvSpPr/>
            <p:nvPr/>
          </p:nvSpPr>
          <p:spPr>
            <a:xfrm>
              <a:off x="2016" y="2160"/>
              <a:ext cx="192" cy="28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16" name="Google Shape;716;p37"/>
            <p:cNvCxnSpPr/>
            <p:nvPr/>
          </p:nvCxnSpPr>
          <p:spPr>
            <a:xfrm>
              <a:off x="2016" y="2256"/>
              <a:ext cx="192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7" name="Google Shape;717;p37"/>
            <p:cNvCxnSpPr/>
            <p:nvPr/>
          </p:nvCxnSpPr>
          <p:spPr>
            <a:xfrm>
              <a:off x="2016" y="2352"/>
              <a:ext cx="192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18" name="Google Shape;718;p37"/>
            <p:cNvSpPr/>
            <p:nvPr/>
          </p:nvSpPr>
          <p:spPr>
            <a:xfrm>
              <a:off x="4176" y="2160"/>
              <a:ext cx="192" cy="28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19" name="Google Shape;719;p37"/>
            <p:cNvCxnSpPr/>
            <p:nvPr/>
          </p:nvCxnSpPr>
          <p:spPr>
            <a:xfrm>
              <a:off x="4176" y="2256"/>
              <a:ext cx="192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0" name="Google Shape;720;p37"/>
            <p:cNvCxnSpPr/>
            <p:nvPr/>
          </p:nvCxnSpPr>
          <p:spPr>
            <a:xfrm>
              <a:off x="4176" y="2352"/>
              <a:ext cx="192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21" name="Google Shape;721;p37"/>
            <p:cNvSpPr/>
            <p:nvPr/>
          </p:nvSpPr>
          <p:spPr>
            <a:xfrm>
              <a:off x="2016" y="2832"/>
              <a:ext cx="192" cy="28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22" name="Google Shape;722;p37"/>
            <p:cNvCxnSpPr/>
            <p:nvPr/>
          </p:nvCxnSpPr>
          <p:spPr>
            <a:xfrm>
              <a:off x="2016" y="3024"/>
              <a:ext cx="192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3" name="Google Shape;723;p37"/>
            <p:cNvCxnSpPr/>
            <p:nvPr/>
          </p:nvCxnSpPr>
          <p:spPr>
            <a:xfrm>
              <a:off x="2016" y="2928"/>
              <a:ext cx="192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24" name="Google Shape;724;p37"/>
            <p:cNvSpPr/>
            <p:nvPr/>
          </p:nvSpPr>
          <p:spPr>
            <a:xfrm>
              <a:off x="2496" y="3504"/>
              <a:ext cx="480" cy="240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37"/>
            <p:cNvSpPr txBox="1"/>
            <p:nvPr/>
          </p:nvSpPr>
          <p:spPr>
            <a:xfrm>
              <a:off x="2496" y="3521"/>
              <a:ext cx="486" cy="2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1 5 9</a:t>
              </a:r>
              <a:endPara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726" name="Google Shape;726;p37"/>
            <p:cNvGrpSpPr/>
            <p:nvPr/>
          </p:nvGrpSpPr>
          <p:grpSpPr>
            <a:xfrm>
              <a:off x="1248" y="2784"/>
              <a:ext cx="486" cy="279"/>
              <a:chOff x="1248" y="2784"/>
              <a:chExt cx="486" cy="279"/>
            </a:xfrm>
          </p:grpSpPr>
          <p:sp>
            <p:nvSpPr>
              <p:cNvPr id="727" name="Google Shape;727;p37"/>
              <p:cNvSpPr/>
              <p:nvPr/>
            </p:nvSpPr>
            <p:spPr>
              <a:xfrm>
                <a:off x="1248" y="2784"/>
                <a:ext cx="480" cy="240"/>
              </a:xfrm>
              <a:prstGeom prst="rect">
                <a:avLst/>
              </a:prstGeom>
              <a:solidFill>
                <a:srgbClr val="FFFF9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37"/>
              <p:cNvSpPr txBox="1"/>
              <p:nvPr/>
            </p:nvSpPr>
            <p:spPr>
              <a:xfrm>
                <a:off x="1248" y="2801"/>
                <a:ext cx="486" cy="2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1 4 5</a:t>
                </a:r>
                <a:endParaRPr b="0" i="0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729" name="Google Shape;729;p37"/>
            <p:cNvSpPr/>
            <p:nvPr/>
          </p:nvSpPr>
          <p:spPr>
            <a:xfrm>
              <a:off x="2400" y="2784"/>
              <a:ext cx="480" cy="240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37"/>
            <p:cNvSpPr txBox="1"/>
            <p:nvPr/>
          </p:nvSpPr>
          <p:spPr>
            <a:xfrm>
              <a:off x="2400" y="2801"/>
              <a:ext cx="486" cy="2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1 3 6</a:t>
              </a:r>
              <a:endPara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31" name="Google Shape;731;p37"/>
            <p:cNvSpPr/>
            <p:nvPr/>
          </p:nvSpPr>
          <p:spPr>
            <a:xfrm>
              <a:off x="3264" y="2976"/>
              <a:ext cx="480" cy="240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37"/>
            <p:cNvSpPr txBox="1"/>
            <p:nvPr/>
          </p:nvSpPr>
          <p:spPr>
            <a:xfrm>
              <a:off x="3264" y="2993"/>
              <a:ext cx="486" cy="2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3 4 5</a:t>
              </a:r>
              <a:endPara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733" name="Google Shape;733;p37"/>
            <p:cNvGrpSpPr/>
            <p:nvPr/>
          </p:nvGrpSpPr>
          <p:grpSpPr>
            <a:xfrm>
              <a:off x="4896" y="2976"/>
              <a:ext cx="486" cy="279"/>
              <a:chOff x="432" y="3408"/>
              <a:chExt cx="486" cy="279"/>
            </a:xfrm>
          </p:grpSpPr>
          <p:sp>
            <p:nvSpPr>
              <p:cNvPr id="734" name="Google Shape;734;p37"/>
              <p:cNvSpPr/>
              <p:nvPr/>
            </p:nvSpPr>
            <p:spPr>
              <a:xfrm>
                <a:off x="432" y="3408"/>
                <a:ext cx="480" cy="240"/>
              </a:xfrm>
              <a:prstGeom prst="rect">
                <a:avLst/>
              </a:prstGeom>
              <a:solidFill>
                <a:srgbClr val="FFFF9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37"/>
              <p:cNvSpPr txBox="1"/>
              <p:nvPr/>
            </p:nvSpPr>
            <p:spPr>
              <a:xfrm>
                <a:off x="432" y="3425"/>
                <a:ext cx="486" cy="2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3 6 7</a:t>
                </a:r>
                <a:endParaRPr b="0" i="0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736" name="Google Shape;736;p37"/>
            <p:cNvGrpSpPr/>
            <p:nvPr/>
          </p:nvGrpSpPr>
          <p:grpSpPr>
            <a:xfrm>
              <a:off x="4896" y="3216"/>
              <a:ext cx="486" cy="280"/>
              <a:chOff x="432" y="3408"/>
              <a:chExt cx="486" cy="280"/>
            </a:xfrm>
          </p:grpSpPr>
          <p:sp>
            <p:nvSpPr>
              <p:cNvPr id="737" name="Google Shape;737;p37"/>
              <p:cNvSpPr/>
              <p:nvPr/>
            </p:nvSpPr>
            <p:spPr>
              <a:xfrm>
                <a:off x="432" y="3408"/>
                <a:ext cx="480" cy="240"/>
              </a:xfrm>
              <a:prstGeom prst="rect">
                <a:avLst/>
              </a:prstGeom>
              <a:solidFill>
                <a:srgbClr val="FFFF9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p37"/>
              <p:cNvSpPr txBox="1"/>
              <p:nvPr/>
            </p:nvSpPr>
            <p:spPr>
              <a:xfrm>
                <a:off x="432" y="3425"/>
                <a:ext cx="486" cy="2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3 6 8</a:t>
                </a:r>
                <a:endParaRPr b="0" i="0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739" name="Google Shape;739;p37"/>
            <p:cNvGrpSpPr/>
            <p:nvPr/>
          </p:nvGrpSpPr>
          <p:grpSpPr>
            <a:xfrm>
              <a:off x="4032" y="2976"/>
              <a:ext cx="488" cy="519"/>
              <a:chOff x="3792" y="3312"/>
              <a:chExt cx="488" cy="519"/>
            </a:xfrm>
          </p:grpSpPr>
          <p:grpSp>
            <p:nvGrpSpPr>
              <p:cNvPr id="740" name="Google Shape;740;p37"/>
              <p:cNvGrpSpPr/>
              <p:nvPr/>
            </p:nvGrpSpPr>
            <p:grpSpPr>
              <a:xfrm>
                <a:off x="3792" y="3312"/>
                <a:ext cx="488" cy="279"/>
                <a:chOff x="432" y="3408"/>
                <a:chExt cx="488" cy="279"/>
              </a:xfrm>
            </p:grpSpPr>
            <p:sp>
              <p:nvSpPr>
                <p:cNvPr id="741" name="Google Shape;741;p37"/>
                <p:cNvSpPr/>
                <p:nvPr/>
              </p:nvSpPr>
              <p:spPr>
                <a:xfrm>
                  <a:off x="432" y="3408"/>
                  <a:ext cx="480" cy="240"/>
                </a:xfrm>
                <a:prstGeom prst="rect">
                  <a:avLst/>
                </a:prstGeom>
                <a:solidFill>
                  <a:srgbClr val="FFFF9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1" i="0" sz="14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2" name="Google Shape;742;p37"/>
                <p:cNvSpPr txBox="1"/>
                <p:nvPr/>
              </p:nvSpPr>
              <p:spPr>
                <a:xfrm>
                  <a:off x="434" y="3425"/>
                  <a:ext cx="486" cy="26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r>
                    <a:rPr b="0" i="0" lang="en-US" sz="1800" u="none" cap="none" strike="noStrik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3 5 6</a:t>
                  </a:r>
                  <a:endParaRPr b="0" i="0" sz="20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grpSp>
            <p:nvGrpSpPr>
              <p:cNvPr id="743" name="Google Shape;743;p37"/>
              <p:cNvGrpSpPr/>
              <p:nvPr/>
            </p:nvGrpSpPr>
            <p:grpSpPr>
              <a:xfrm>
                <a:off x="3792" y="3552"/>
                <a:ext cx="488" cy="279"/>
                <a:chOff x="432" y="3408"/>
                <a:chExt cx="488" cy="279"/>
              </a:xfrm>
            </p:grpSpPr>
            <p:sp>
              <p:nvSpPr>
                <p:cNvPr id="744" name="Google Shape;744;p37"/>
                <p:cNvSpPr/>
                <p:nvPr/>
              </p:nvSpPr>
              <p:spPr>
                <a:xfrm>
                  <a:off x="432" y="3408"/>
                  <a:ext cx="480" cy="240"/>
                </a:xfrm>
                <a:prstGeom prst="rect">
                  <a:avLst/>
                </a:prstGeom>
                <a:solidFill>
                  <a:srgbClr val="FFFF9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1" i="0" sz="14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5" name="Google Shape;745;p37"/>
                <p:cNvSpPr txBox="1"/>
                <p:nvPr/>
              </p:nvSpPr>
              <p:spPr>
                <a:xfrm>
                  <a:off x="434" y="3425"/>
                  <a:ext cx="486" cy="26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r>
                    <a:rPr b="0" i="0" lang="en-US" sz="1800" u="none" cap="none" strike="noStrik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3 5 7</a:t>
                  </a:r>
                  <a:endParaRPr b="0" i="0" sz="20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</p:grpSp>
        <p:grpSp>
          <p:nvGrpSpPr>
            <p:cNvPr id="746" name="Google Shape;746;p37"/>
            <p:cNvGrpSpPr/>
            <p:nvPr/>
          </p:nvGrpSpPr>
          <p:grpSpPr>
            <a:xfrm>
              <a:off x="4032" y="3456"/>
              <a:ext cx="488" cy="279"/>
              <a:chOff x="432" y="3408"/>
              <a:chExt cx="488" cy="279"/>
            </a:xfrm>
          </p:grpSpPr>
          <p:sp>
            <p:nvSpPr>
              <p:cNvPr id="747" name="Google Shape;747;p37"/>
              <p:cNvSpPr/>
              <p:nvPr/>
            </p:nvSpPr>
            <p:spPr>
              <a:xfrm>
                <a:off x="432" y="3408"/>
                <a:ext cx="480" cy="240"/>
              </a:xfrm>
              <a:prstGeom prst="rect">
                <a:avLst/>
              </a:prstGeom>
              <a:solidFill>
                <a:srgbClr val="FFFF9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8" name="Google Shape;748;p37"/>
              <p:cNvSpPr txBox="1"/>
              <p:nvPr/>
            </p:nvSpPr>
            <p:spPr>
              <a:xfrm>
                <a:off x="434" y="3425"/>
                <a:ext cx="486" cy="2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6 8 9</a:t>
                </a:r>
                <a:endParaRPr b="0" i="0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749" name="Google Shape;749;p37"/>
            <p:cNvGrpSpPr/>
            <p:nvPr/>
          </p:nvGrpSpPr>
          <p:grpSpPr>
            <a:xfrm>
              <a:off x="2976" y="2208"/>
              <a:ext cx="486" cy="279"/>
              <a:chOff x="432" y="3408"/>
              <a:chExt cx="486" cy="279"/>
            </a:xfrm>
          </p:grpSpPr>
          <p:sp>
            <p:nvSpPr>
              <p:cNvPr id="750" name="Google Shape;750;p37"/>
              <p:cNvSpPr/>
              <p:nvPr/>
            </p:nvSpPr>
            <p:spPr>
              <a:xfrm>
                <a:off x="432" y="3408"/>
                <a:ext cx="480" cy="240"/>
              </a:xfrm>
              <a:prstGeom prst="rect">
                <a:avLst/>
              </a:prstGeom>
              <a:solidFill>
                <a:srgbClr val="FFFF9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" name="Google Shape;751;p37"/>
              <p:cNvSpPr txBox="1"/>
              <p:nvPr/>
            </p:nvSpPr>
            <p:spPr>
              <a:xfrm>
                <a:off x="432" y="3425"/>
                <a:ext cx="486" cy="2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2 3 4</a:t>
                </a:r>
                <a:endParaRPr/>
              </a:p>
            </p:txBody>
          </p:sp>
        </p:grpSp>
        <p:grpSp>
          <p:nvGrpSpPr>
            <p:cNvPr id="752" name="Google Shape;752;p37"/>
            <p:cNvGrpSpPr/>
            <p:nvPr/>
          </p:nvGrpSpPr>
          <p:grpSpPr>
            <a:xfrm>
              <a:off x="2976" y="2448"/>
              <a:ext cx="486" cy="280"/>
              <a:chOff x="432" y="3408"/>
              <a:chExt cx="486" cy="280"/>
            </a:xfrm>
          </p:grpSpPr>
          <p:sp>
            <p:nvSpPr>
              <p:cNvPr id="753" name="Google Shape;753;p37"/>
              <p:cNvSpPr/>
              <p:nvPr/>
            </p:nvSpPr>
            <p:spPr>
              <a:xfrm>
                <a:off x="432" y="3408"/>
                <a:ext cx="480" cy="240"/>
              </a:xfrm>
              <a:prstGeom prst="rect">
                <a:avLst/>
              </a:prstGeom>
              <a:solidFill>
                <a:srgbClr val="FFFF9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37"/>
              <p:cNvSpPr txBox="1"/>
              <p:nvPr/>
            </p:nvSpPr>
            <p:spPr>
              <a:xfrm>
                <a:off x="432" y="3426"/>
                <a:ext cx="486" cy="2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5 6 7</a:t>
                </a:r>
                <a:endParaRPr b="0" i="0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755" name="Google Shape;755;p37"/>
            <p:cNvGrpSpPr/>
            <p:nvPr/>
          </p:nvGrpSpPr>
          <p:grpSpPr>
            <a:xfrm>
              <a:off x="1296" y="3504"/>
              <a:ext cx="486" cy="279"/>
              <a:chOff x="432" y="3408"/>
              <a:chExt cx="486" cy="279"/>
            </a:xfrm>
          </p:grpSpPr>
          <p:sp>
            <p:nvSpPr>
              <p:cNvPr id="756" name="Google Shape;756;p37"/>
              <p:cNvSpPr/>
              <p:nvPr/>
            </p:nvSpPr>
            <p:spPr>
              <a:xfrm>
                <a:off x="432" y="3408"/>
                <a:ext cx="480" cy="240"/>
              </a:xfrm>
              <a:prstGeom prst="rect">
                <a:avLst/>
              </a:prstGeom>
              <a:solidFill>
                <a:srgbClr val="FFFF9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" name="Google Shape;757;p37"/>
              <p:cNvSpPr txBox="1"/>
              <p:nvPr/>
            </p:nvSpPr>
            <p:spPr>
              <a:xfrm>
                <a:off x="432" y="3425"/>
                <a:ext cx="486" cy="2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1 2 4</a:t>
                </a:r>
                <a:endParaRPr b="0" i="0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758" name="Google Shape;758;p37"/>
            <p:cNvGrpSpPr/>
            <p:nvPr/>
          </p:nvGrpSpPr>
          <p:grpSpPr>
            <a:xfrm>
              <a:off x="1296" y="3744"/>
              <a:ext cx="486" cy="281"/>
              <a:chOff x="432" y="3408"/>
              <a:chExt cx="486" cy="281"/>
            </a:xfrm>
          </p:grpSpPr>
          <p:sp>
            <p:nvSpPr>
              <p:cNvPr id="759" name="Google Shape;759;p37"/>
              <p:cNvSpPr/>
              <p:nvPr/>
            </p:nvSpPr>
            <p:spPr>
              <a:xfrm>
                <a:off x="432" y="3408"/>
                <a:ext cx="480" cy="240"/>
              </a:xfrm>
              <a:prstGeom prst="rect">
                <a:avLst/>
              </a:prstGeom>
              <a:solidFill>
                <a:srgbClr val="FFFF9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0" name="Google Shape;760;p37"/>
              <p:cNvSpPr txBox="1"/>
              <p:nvPr/>
            </p:nvSpPr>
            <p:spPr>
              <a:xfrm>
                <a:off x="432" y="3426"/>
                <a:ext cx="486" cy="2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4 5 7</a:t>
                </a:r>
                <a:endParaRPr b="0" i="0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761" name="Google Shape;761;p37"/>
            <p:cNvGrpSpPr/>
            <p:nvPr/>
          </p:nvGrpSpPr>
          <p:grpSpPr>
            <a:xfrm>
              <a:off x="1872" y="3552"/>
              <a:ext cx="486" cy="280"/>
              <a:chOff x="432" y="3408"/>
              <a:chExt cx="486" cy="280"/>
            </a:xfrm>
          </p:grpSpPr>
          <p:sp>
            <p:nvSpPr>
              <p:cNvPr id="762" name="Google Shape;762;p37"/>
              <p:cNvSpPr/>
              <p:nvPr/>
            </p:nvSpPr>
            <p:spPr>
              <a:xfrm>
                <a:off x="432" y="3408"/>
                <a:ext cx="480" cy="240"/>
              </a:xfrm>
              <a:prstGeom prst="rect">
                <a:avLst/>
              </a:prstGeom>
              <a:solidFill>
                <a:srgbClr val="FFFF9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3" name="Google Shape;763;p37"/>
              <p:cNvSpPr txBox="1"/>
              <p:nvPr/>
            </p:nvSpPr>
            <p:spPr>
              <a:xfrm>
                <a:off x="432" y="3425"/>
                <a:ext cx="486" cy="2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1 2 5</a:t>
                </a:r>
                <a:endParaRPr b="0" i="0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764" name="Google Shape;764;p37"/>
            <p:cNvGrpSpPr/>
            <p:nvPr/>
          </p:nvGrpSpPr>
          <p:grpSpPr>
            <a:xfrm>
              <a:off x="1872" y="3792"/>
              <a:ext cx="486" cy="278"/>
              <a:chOff x="432" y="3408"/>
              <a:chExt cx="486" cy="278"/>
            </a:xfrm>
          </p:grpSpPr>
          <p:sp>
            <p:nvSpPr>
              <p:cNvPr id="765" name="Google Shape;765;p37"/>
              <p:cNvSpPr/>
              <p:nvPr/>
            </p:nvSpPr>
            <p:spPr>
              <a:xfrm>
                <a:off x="432" y="3408"/>
                <a:ext cx="480" cy="240"/>
              </a:xfrm>
              <a:prstGeom prst="rect">
                <a:avLst/>
              </a:prstGeom>
              <a:solidFill>
                <a:srgbClr val="FFFF9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37"/>
              <p:cNvSpPr txBox="1"/>
              <p:nvPr/>
            </p:nvSpPr>
            <p:spPr>
              <a:xfrm>
                <a:off x="432" y="3424"/>
                <a:ext cx="486" cy="2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4 5 8</a:t>
                </a:r>
                <a:endParaRPr b="0" i="0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767" name="Google Shape;767;p37"/>
            <p:cNvSpPr/>
            <p:nvPr/>
          </p:nvSpPr>
          <p:spPr>
            <a:xfrm>
              <a:off x="3072" y="1392"/>
              <a:ext cx="192" cy="28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68" name="Google Shape;768;p37"/>
            <p:cNvCxnSpPr/>
            <p:nvPr/>
          </p:nvCxnSpPr>
          <p:spPr>
            <a:xfrm>
              <a:off x="3072" y="1488"/>
              <a:ext cx="192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9" name="Google Shape;769;p37"/>
            <p:cNvCxnSpPr/>
            <p:nvPr/>
          </p:nvCxnSpPr>
          <p:spPr>
            <a:xfrm>
              <a:off x="3072" y="1584"/>
              <a:ext cx="192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70" name="Google Shape;770;p37"/>
          <p:cNvGrpSpPr/>
          <p:nvPr/>
        </p:nvGrpSpPr>
        <p:grpSpPr>
          <a:xfrm>
            <a:off x="2895600" y="1371600"/>
            <a:ext cx="1073150" cy="396875"/>
            <a:chOff x="4416" y="1440"/>
            <a:chExt cx="676" cy="250"/>
          </a:xfrm>
        </p:grpSpPr>
        <p:sp>
          <p:nvSpPr>
            <p:cNvPr id="771" name="Google Shape;771;p37"/>
            <p:cNvSpPr/>
            <p:nvPr/>
          </p:nvSpPr>
          <p:spPr>
            <a:xfrm>
              <a:off x="4416" y="1440"/>
              <a:ext cx="672" cy="213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1" i="0" sz="28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772" name="Google Shape;772;p37"/>
            <p:cNvSpPr txBox="1"/>
            <p:nvPr/>
          </p:nvSpPr>
          <p:spPr>
            <a:xfrm>
              <a:off x="4416" y="1440"/>
              <a:ext cx="676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1 2 3 5 6</a:t>
              </a:r>
              <a:endParaRPr/>
            </a:p>
          </p:txBody>
        </p:sp>
      </p:grpSp>
      <p:cxnSp>
        <p:nvCxnSpPr>
          <p:cNvPr id="773" name="Google Shape;773;p37"/>
          <p:cNvCxnSpPr/>
          <p:nvPr/>
        </p:nvCxnSpPr>
        <p:spPr>
          <a:xfrm>
            <a:off x="3429000" y="1752600"/>
            <a:ext cx="0" cy="4572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4" name="Google Shape;774;p37"/>
          <p:cNvCxnSpPr/>
          <p:nvPr/>
        </p:nvCxnSpPr>
        <p:spPr>
          <a:xfrm>
            <a:off x="1981200" y="2514600"/>
            <a:ext cx="76200" cy="7620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5" name="Google Shape;775;p37"/>
          <p:cNvCxnSpPr/>
          <p:nvPr/>
        </p:nvCxnSpPr>
        <p:spPr>
          <a:xfrm flipH="1">
            <a:off x="3505200" y="2590800"/>
            <a:ext cx="990600" cy="7620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6" name="Google Shape;776;p37"/>
          <p:cNvCxnSpPr/>
          <p:nvPr/>
        </p:nvCxnSpPr>
        <p:spPr>
          <a:xfrm flipH="1">
            <a:off x="4876800" y="3124200"/>
            <a:ext cx="762000" cy="1524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777" name="Google Shape;777;p37"/>
          <p:cNvGrpSpPr/>
          <p:nvPr/>
        </p:nvGrpSpPr>
        <p:grpSpPr>
          <a:xfrm>
            <a:off x="1295400" y="2057400"/>
            <a:ext cx="1371600" cy="396875"/>
            <a:chOff x="1344" y="1536"/>
            <a:chExt cx="863" cy="226"/>
          </a:xfrm>
        </p:grpSpPr>
        <p:grpSp>
          <p:nvGrpSpPr>
            <p:cNvPr id="778" name="Google Shape;778;p37"/>
            <p:cNvGrpSpPr/>
            <p:nvPr/>
          </p:nvGrpSpPr>
          <p:grpSpPr>
            <a:xfrm>
              <a:off x="1344" y="1536"/>
              <a:ext cx="432" cy="226"/>
              <a:chOff x="336" y="1440"/>
              <a:chExt cx="432" cy="226"/>
            </a:xfrm>
          </p:grpSpPr>
          <p:sp>
            <p:nvSpPr>
              <p:cNvPr id="779" name="Google Shape;779;p37"/>
              <p:cNvSpPr/>
              <p:nvPr/>
            </p:nvSpPr>
            <p:spPr>
              <a:xfrm>
                <a:off x="336" y="1440"/>
                <a:ext cx="432" cy="205"/>
              </a:xfrm>
              <a:prstGeom prst="rect">
                <a:avLst/>
              </a:prstGeom>
              <a:solidFill>
                <a:srgbClr val="CCCCFF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1" i="0" sz="2800" u="none" cap="none" strike="noStrik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780" name="Google Shape;780;p37"/>
              <p:cNvSpPr txBox="1"/>
              <p:nvPr/>
            </p:nvSpPr>
            <p:spPr>
              <a:xfrm>
                <a:off x="336" y="1440"/>
                <a:ext cx="326" cy="2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 +</a:t>
                </a:r>
                <a:endParaRPr/>
              </a:p>
            </p:txBody>
          </p:sp>
        </p:grpSp>
        <p:grpSp>
          <p:nvGrpSpPr>
            <p:cNvPr id="781" name="Google Shape;781;p37"/>
            <p:cNvGrpSpPr/>
            <p:nvPr/>
          </p:nvGrpSpPr>
          <p:grpSpPr>
            <a:xfrm>
              <a:off x="1632" y="1536"/>
              <a:ext cx="575" cy="226"/>
              <a:chOff x="432" y="1728"/>
              <a:chExt cx="432" cy="226"/>
            </a:xfrm>
          </p:grpSpPr>
          <p:sp>
            <p:nvSpPr>
              <p:cNvPr id="782" name="Google Shape;782;p37"/>
              <p:cNvSpPr/>
              <p:nvPr/>
            </p:nvSpPr>
            <p:spPr>
              <a:xfrm>
                <a:off x="432" y="1728"/>
                <a:ext cx="432" cy="205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1" i="0" sz="2800" u="none" cap="none" strike="noStrik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783" name="Google Shape;783;p37"/>
              <p:cNvSpPr txBox="1"/>
              <p:nvPr/>
            </p:nvSpPr>
            <p:spPr>
              <a:xfrm>
                <a:off x="432" y="1728"/>
                <a:ext cx="417" cy="2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2 3 5 6</a:t>
                </a:r>
                <a:endParaRPr/>
              </a:p>
            </p:txBody>
          </p:sp>
        </p:grpSp>
      </p:grpSp>
      <p:grpSp>
        <p:nvGrpSpPr>
          <p:cNvPr id="784" name="Google Shape;784;p37"/>
          <p:cNvGrpSpPr/>
          <p:nvPr/>
        </p:nvGrpSpPr>
        <p:grpSpPr>
          <a:xfrm>
            <a:off x="4038600" y="2209800"/>
            <a:ext cx="1149350" cy="396875"/>
            <a:chOff x="2880" y="1632"/>
            <a:chExt cx="724" cy="250"/>
          </a:xfrm>
        </p:grpSpPr>
        <p:grpSp>
          <p:nvGrpSpPr>
            <p:cNvPr id="785" name="Google Shape;785;p37"/>
            <p:cNvGrpSpPr/>
            <p:nvPr/>
          </p:nvGrpSpPr>
          <p:grpSpPr>
            <a:xfrm>
              <a:off x="3168" y="1632"/>
              <a:ext cx="436" cy="250"/>
              <a:chOff x="4416" y="1440"/>
              <a:chExt cx="678" cy="260"/>
            </a:xfrm>
          </p:grpSpPr>
          <p:sp>
            <p:nvSpPr>
              <p:cNvPr id="786" name="Google Shape;786;p37"/>
              <p:cNvSpPr/>
              <p:nvPr/>
            </p:nvSpPr>
            <p:spPr>
              <a:xfrm>
                <a:off x="4416" y="1440"/>
                <a:ext cx="672" cy="213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1" i="0" sz="2800" u="none" cap="none" strike="noStrik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787" name="Google Shape;787;p37"/>
              <p:cNvSpPr txBox="1"/>
              <p:nvPr/>
            </p:nvSpPr>
            <p:spPr>
              <a:xfrm>
                <a:off x="4416" y="1440"/>
                <a:ext cx="678" cy="2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3 5 6</a:t>
                </a:r>
                <a:endParaRPr/>
              </a:p>
            </p:txBody>
          </p:sp>
        </p:grpSp>
        <p:grpSp>
          <p:nvGrpSpPr>
            <p:cNvPr id="788" name="Google Shape;788;p37"/>
            <p:cNvGrpSpPr/>
            <p:nvPr/>
          </p:nvGrpSpPr>
          <p:grpSpPr>
            <a:xfrm>
              <a:off x="2880" y="1632"/>
              <a:ext cx="326" cy="250"/>
              <a:chOff x="336" y="1440"/>
              <a:chExt cx="489" cy="250"/>
            </a:xfrm>
          </p:grpSpPr>
          <p:sp>
            <p:nvSpPr>
              <p:cNvPr id="789" name="Google Shape;789;p37"/>
              <p:cNvSpPr/>
              <p:nvPr/>
            </p:nvSpPr>
            <p:spPr>
              <a:xfrm>
                <a:off x="336" y="1440"/>
                <a:ext cx="432" cy="205"/>
              </a:xfrm>
              <a:prstGeom prst="rect">
                <a:avLst/>
              </a:prstGeom>
              <a:solidFill>
                <a:srgbClr val="CCCCFF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1" i="0" sz="2800" u="none" cap="none" strike="noStrik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790" name="Google Shape;790;p37"/>
              <p:cNvSpPr txBox="1"/>
              <p:nvPr/>
            </p:nvSpPr>
            <p:spPr>
              <a:xfrm>
                <a:off x="336" y="1440"/>
                <a:ext cx="489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2 +</a:t>
                </a:r>
                <a:endParaRPr/>
              </a:p>
            </p:txBody>
          </p:sp>
        </p:grpSp>
      </p:grpSp>
      <p:grpSp>
        <p:nvGrpSpPr>
          <p:cNvPr id="791" name="Google Shape;791;p37"/>
          <p:cNvGrpSpPr/>
          <p:nvPr/>
        </p:nvGrpSpPr>
        <p:grpSpPr>
          <a:xfrm>
            <a:off x="5334000" y="2743200"/>
            <a:ext cx="958850" cy="396875"/>
            <a:chOff x="3792" y="2064"/>
            <a:chExt cx="604" cy="250"/>
          </a:xfrm>
        </p:grpSpPr>
        <p:grpSp>
          <p:nvGrpSpPr>
            <p:cNvPr id="792" name="Google Shape;792;p37"/>
            <p:cNvGrpSpPr/>
            <p:nvPr/>
          </p:nvGrpSpPr>
          <p:grpSpPr>
            <a:xfrm>
              <a:off x="4080" y="2064"/>
              <a:ext cx="316" cy="250"/>
              <a:chOff x="4416" y="1440"/>
              <a:chExt cx="737" cy="260"/>
            </a:xfrm>
          </p:grpSpPr>
          <p:sp>
            <p:nvSpPr>
              <p:cNvPr id="793" name="Google Shape;793;p37"/>
              <p:cNvSpPr/>
              <p:nvPr/>
            </p:nvSpPr>
            <p:spPr>
              <a:xfrm>
                <a:off x="4416" y="1440"/>
                <a:ext cx="672" cy="213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1" i="0" sz="2800" u="none" cap="none" strike="noStrik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794" name="Google Shape;794;p37"/>
              <p:cNvSpPr txBox="1"/>
              <p:nvPr/>
            </p:nvSpPr>
            <p:spPr>
              <a:xfrm>
                <a:off x="4416" y="1440"/>
                <a:ext cx="737" cy="2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5 6</a:t>
                </a:r>
                <a:endParaRPr/>
              </a:p>
            </p:txBody>
          </p:sp>
        </p:grpSp>
        <p:grpSp>
          <p:nvGrpSpPr>
            <p:cNvPr id="795" name="Google Shape;795;p37"/>
            <p:cNvGrpSpPr/>
            <p:nvPr/>
          </p:nvGrpSpPr>
          <p:grpSpPr>
            <a:xfrm>
              <a:off x="3792" y="2064"/>
              <a:ext cx="326" cy="250"/>
              <a:chOff x="336" y="1440"/>
              <a:chExt cx="489" cy="250"/>
            </a:xfrm>
          </p:grpSpPr>
          <p:sp>
            <p:nvSpPr>
              <p:cNvPr id="796" name="Google Shape;796;p37"/>
              <p:cNvSpPr/>
              <p:nvPr/>
            </p:nvSpPr>
            <p:spPr>
              <a:xfrm>
                <a:off x="336" y="1440"/>
                <a:ext cx="432" cy="205"/>
              </a:xfrm>
              <a:prstGeom prst="rect">
                <a:avLst/>
              </a:prstGeom>
              <a:solidFill>
                <a:srgbClr val="CCCCFF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1" i="0" sz="2800" u="none" cap="none" strike="noStrik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797" name="Google Shape;797;p37"/>
              <p:cNvSpPr txBox="1"/>
              <p:nvPr/>
            </p:nvSpPr>
            <p:spPr>
              <a:xfrm>
                <a:off x="336" y="1440"/>
                <a:ext cx="489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3 +</a:t>
                </a:r>
                <a:endParaRPr/>
              </a:p>
            </p:txBody>
          </p:sp>
        </p:grpSp>
      </p:grpSp>
      <p:grpSp>
        <p:nvGrpSpPr>
          <p:cNvPr id="798" name="Google Shape;798;p37"/>
          <p:cNvGrpSpPr/>
          <p:nvPr/>
        </p:nvGrpSpPr>
        <p:grpSpPr>
          <a:xfrm>
            <a:off x="6477000" y="1219200"/>
            <a:ext cx="1654175" cy="1692275"/>
            <a:chOff x="96" y="1097"/>
            <a:chExt cx="1141" cy="1122"/>
          </a:xfrm>
        </p:grpSpPr>
        <p:sp>
          <p:nvSpPr>
            <p:cNvPr id="799" name="Google Shape;799;p37"/>
            <p:cNvSpPr txBox="1"/>
            <p:nvPr/>
          </p:nvSpPr>
          <p:spPr>
            <a:xfrm>
              <a:off x="96" y="1776"/>
              <a:ext cx="372" cy="2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1,4,7</a:t>
              </a:r>
              <a:endPara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800" name="Google Shape;800;p37"/>
            <p:cNvGrpSpPr/>
            <p:nvPr/>
          </p:nvGrpSpPr>
          <p:grpSpPr>
            <a:xfrm>
              <a:off x="144" y="1097"/>
              <a:ext cx="1093" cy="1122"/>
              <a:chOff x="144" y="1097"/>
              <a:chExt cx="1093" cy="1122"/>
            </a:xfrm>
          </p:grpSpPr>
          <p:sp>
            <p:nvSpPr>
              <p:cNvPr id="801" name="Google Shape;801;p37"/>
              <p:cNvSpPr txBox="1"/>
              <p:nvPr/>
            </p:nvSpPr>
            <p:spPr>
              <a:xfrm>
                <a:off x="369" y="1097"/>
                <a:ext cx="127" cy="3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grpSp>
            <p:nvGrpSpPr>
              <p:cNvPr id="802" name="Google Shape;802;p37"/>
              <p:cNvGrpSpPr/>
              <p:nvPr/>
            </p:nvGrpSpPr>
            <p:grpSpPr>
              <a:xfrm>
                <a:off x="528" y="1392"/>
                <a:ext cx="240" cy="384"/>
                <a:chOff x="2064" y="1872"/>
                <a:chExt cx="192" cy="288"/>
              </a:xfrm>
            </p:grpSpPr>
            <p:sp>
              <p:nvSpPr>
                <p:cNvPr id="803" name="Google Shape;803;p37"/>
                <p:cNvSpPr/>
                <p:nvPr/>
              </p:nvSpPr>
              <p:spPr>
                <a:xfrm>
                  <a:off x="2064" y="1872"/>
                  <a:ext cx="192" cy="288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1" i="0" sz="14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804" name="Google Shape;804;p37"/>
                <p:cNvCxnSpPr/>
                <p:nvPr/>
              </p:nvCxnSpPr>
              <p:spPr>
                <a:xfrm>
                  <a:off x="2064" y="1968"/>
                  <a:ext cx="192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05" name="Google Shape;805;p37"/>
                <p:cNvCxnSpPr/>
                <p:nvPr/>
              </p:nvCxnSpPr>
              <p:spPr>
                <a:xfrm>
                  <a:off x="2064" y="2064"/>
                  <a:ext cx="192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806" name="Google Shape;806;p37"/>
              <p:cNvCxnSpPr/>
              <p:nvPr/>
            </p:nvCxnSpPr>
            <p:spPr>
              <a:xfrm flipH="1">
                <a:off x="144" y="1776"/>
                <a:ext cx="485" cy="336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07" name="Google Shape;807;p37"/>
              <p:cNvCxnSpPr/>
              <p:nvPr/>
            </p:nvCxnSpPr>
            <p:spPr>
              <a:xfrm>
                <a:off x="624" y="1776"/>
                <a:ext cx="0" cy="384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08" name="Google Shape;808;p37"/>
              <p:cNvCxnSpPr/>
              <p:nvPr/>
            </p:nvCxnSpPr>
            <p:spPr>
              <a:xfrm>
                <a:off x="629" y="1776"/>
                <a:ext cx="427" cy="336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09" name="Google Shape;809;p37"/>
              <p:cNvSpPr txBox="1"/>
              <p:nvPr/>
            </p:nvSpPr>
            <p:spPr>
              <a:xfrm>
                <a:off x="289" y="2017"/>
                <a:ext cx="372" cy="2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2,5,8</a:t>
                </a:r>
                <a:endParaRPr b="0" i="0" sz="1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10" name="Google Shape;810;p37"/>
              <p:cNvSpPr txBox="1"/>
              <p:nvPr/>
            </p:nvSpPr>
            <p:spPr>
              <a:xfrm>
                <a:off x="865" y="1776"/>
                <a:ext cx="372" cy="2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3,6,9</a:t>
                </a:r>
                <a:endParaRPr/>
              </a:p>
            </p:txBody>
          </p:sp>
          <p:sp>
            <p:nvSpPr>
              <p:cNvPr id="811" name="Google Shape;811;p37"/>
              <p:cNvSpPr txBox="1"/>
              <p:nvPr/>
            </p:nvSpPr>
            <p:spPr>
              <a:xfrm>
                <a:off x="192" y="1152"/>
                <a:ext cx="950" cy="2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Hash Function</a:t>
                </a:r>
                <a:endParaRPr b="0" i="0" sz="2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sp>
        <p:nvSpPr>
          <p:cNvPr id="812" name="Google Shape;812;p37"/>
          <p:cNvSpPr txBox="1"/>
          <p:nvPr/>
        </p:nvSpPr>
        <p:spPr>
          <a:xfrm>
            <a:off x="3962400" y="1371600"/>
            <a:ext cx="118745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transaction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38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Support Counting Using a Hash Tree</a:t>
            </a:r>
            <a:endParaRPr/>
          </a:p>
        </p:txBody>
      </p:sp>
      <p:cxnSp>
        <p:nvCxnSpPr>
          <p:cNvPr id="818" name="Google Shape;818;p38"/>
          <p:cNvCxnSpPr/>
          <p:nvPr/>
        </p:nvCxnSpPr>
        <p:spPr>
          <a:xfrm flipH="1">
            <a:off x="2763838" y="2765425"/>
            <a:ext cx="1425575" cy="6762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9" name="Google Shape;819;p38"/>
          <p:cNvCxnSpPr/>
          <p:nvPr/>
        </p:nvCxnSpPr>
        <p:spPr>
          <a:xfrm>
            <a:off x="4189413" y="2765425"/>
            <a:ext cx="0" cy="73818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0" name="Google Shape;820;p38"/>
          <p:cNvCxnSpPr/>
          <p:nvPr/>
        </p:nvCxnSpPr>
        <p:spPr>
          <a:xfrm>
            <a:off x="4189413" y="2765425"/>
            <a:ext cx="1425575" cy="6762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1" name="Google Shape;821;p38"/>
          <p:cNvCxnSpPr/>
          <p:nvPr/>
        </p:nvCxnSpPr>
        <p:spPr>
          <a:xfrm flipH="1">
            <a:off x="1939925" y="3838575"/>
            <a:ext cx="808038" cy="47783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2" name="Google Shape;822;p38"/>
          <p:cNvCxnSpPr/>
          <p:nvPr/>
        </p:nvCxnSpPr>
        <p:spPr>
          <a:xfrm>
            <a:off x="2747963" y="3838575"/>
            <a:ext cx="0" cy="5365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3" name="Google Shape;823;p38"/>
          <p:cNvCxnSpPr/>
          <p:nvPr/>
        </p:nvCxnSpPr>
        <p:spPr>
          <a:xfrm>
            <a:off x="2747963" y="3838575"/>
            <a:ext cx="649287" cy="47783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4" name="Google Shape;824;p38"/>
          <p:cNvCxnSpPr/>
          <p:nvPr/>
        </p:nvCxnSpPr>
        <p:spPr>
          <a:xfrm flipH="1">
            <a:off x="4600575" y="3838575"/>
            <a:ext cx="1014413" cy="73818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38"/>
          <p:cNvCxnSpPr/>
          <p:nvPr/>
        </p:nvCxnSpPr>
        <p:spPr>
          <a:xfrm>
            <a:off x="5614988" y="3838575"/>
            <a:ext cx="0" cy="73818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6" name="Google Shape;826;p38"/>
          <p:cNvCxnSpPr/>
          <p:nvPr/>
        </p:nvCxnSpPr>
        <p:spPr>
          <a:xfrm>
            <a:off x="5614988" y="3838575"/>
            <a:ext cx="1139825" cy="73818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7" name="Google Shape;827;p38"/>
          <p:cNvCxnSpPr/>
          <p:nvPr/>
        </p:nvCxnSpPr>
        <p:spPr>
          <a:xfrm flipH="1">
            <a:off x="2003425" y="4778375"/>
            <a:ext cx="760413" cy="5365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8" name="Google Shape;828;p38"/>
          <p:cNvCxnSpPr/>
          <p:nvPr/>
        </p:nvCxnSpPr>
        <p:spPr>
          <a:xfrm>
            <a:off x="2763838" y="4778375"/>
            <a:ext cx="0" cy="60483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9" name="Google Shape;829;p38"/>
          <p:cNvCxnSpPr/>
          <p:nvPr/>
        </p:nvCxnSpPr>
        <p:spPr>
          <a:xfrm>
            <a:off x="2763838" y="4778375"/>
            <a:ext cx="696912" cy="5365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0" name="Google Shape;830;p38"/>
          <p:cNvSpPr/>
          <p:nvPr/>
        </p:nvSpPr>
        <p:spPr>
          <a:xfrm>
            <a:off x="2636838" y="3436938"/>
            <a:ext cx="252412" cy="40163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1" name="Google Shape;831;p38"/>
          <p:cNvCxnSpPr/>
          <p:nvPr/>
        </p:nvCxnSpPr>
        <p:spPr>
          <a:xfrm>
            <a:off x="2636838" y="3570288"/>
            <a:ext cx="252412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2" name="Google Shape;832;p38"/>
          <p:cNvCxnSpPr/>
          <p:nvPr/>
        </p:nvCxnSpPr>
        <p:spPr>
          <a:xfrm>
            <a:off x="2636838" y="3705225"/>
            <a:ext cx="252412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3" name="Google Shape;833;p38"/>
          <p:cNvSpPr/>
          <p:nvPr/>
        </p:nvSpPr>
        <p:spPr>
          <a:xfrm>
            <a:off x="5487988" y="3436938"/>
            <a:ext cx="254000" cy="40163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4" name="Google Shape;834;p38"/>
          <p:cNvCxnSpPr/>
          <p:nvPr/>
        </p:nvCxnSpPr>
        <p:spPr>
          <a:xfrm>
            <a:off x="5487988" y="3570288"/>
            <a:ext cx="25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5" name="Google Shape;835;p38"/>
          <p:cNvCxnSpPr/>
          <p:nvPr/>
        </p:nvCxnSpPr>
        <p:spPr>
          <a:xfrm>
            <a:off x="5487988" y="3705225"/>
            <a:ext cx="25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6" name="Google Shape;836;p38"/>
          <p:cNvSpPr/>
          <p:nvPr/>
        </p:nvSpPr>
        <p:spPr>
          <a:xfrm>
            <a:off x="2636838" y="4375150"/>
            <a:ext cx="252412" cy="403225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7" name="Google Shape;837;p38"/>
          <p:cNvCxnSpPr/>
          <p:nvPr/>
        </p:nvCxnSpPr>
        <p:spPr>
          <a:xfrm>
            <a:off x="2636838" y="4645025"/>
            <a:ext cx="252412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8" name="Google Shape;838;p38"/>
          <p:cNvCxnSpPr/>
          <p:nvPr/>
        </p:nvCxnSpPr>
        <p:spPr>
          <a:xfrm>
            <a:off x="2636838" y="4510088"/>
            <a:ext cx="252412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38"/>
          <p:cNvSpPr/>
          <p:nvPr/>
        </p:nvSpPr>
        <p:spPr>
          <a:xfrm>
            <a:off x="3270250" y="5314950"/>
            <a:ext cx="633413" cy="336550"/>
          </a:xfrm>
          <a:prstGeom prst="rect">
            <a:avLst/>
          </a:prstGeom>
          <a:solidFill>
            <a:srgbClr val="FFFF99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38"/>
          <p:cNvSpPr txBox="1"/>
          <p:nvPr/>
        </p:nvSpPr>
        <p:spPr>
          <a:xfrm>
            <a:off x="3270250" y="5338763"/>
            <a:ext cx="6413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1 5 9</a:t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841" name="Google Shape;841;p38"/>
          <p:cNvGrpSpPr/>
          <p:nvPr/>
        </p:nvGrpSpPr>
        <p:grpSpPr>
          <a:xfrm>
            <a:off x="1622425" y="4308475"/>
            <a:ext cx="641350" cy="390525"/>
            <a:chOff x="1248" y="2784"/>
            <a:chExt cx="486" cy="279"/>
          </a:xfrm>
        </p:grpSpPr>
        <p:sp>
          <p:nvSpPr>
            <p:cNvPr id="842" name="Google Shape;842;p38"/>
            <p:cNvSpPr/>
            <p:nvPr/>
          </p:nvSpPr>
          <p:spPr>
            <a:xfrm>
              <a:off x="1248" y="2784"/>
              <a:ext cx="480" cy="240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38"/>
            <p:cNvSpPr txBox="1"/>
            <p:nvPr/>
          </p:nvSpPr>
          <p:spPr>
            <a:xfrm>
              <a:off x="1248" y="2801"/>
              <a:ext cx="486" cy="2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1 4 5</a:t>
              </a:r>
              <a:endPara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844" name="Google Shape;844;p38"/>
          <p:cNvSpPr/>
          <p:nvPr/>
        </p:nvSpPr>
        <p:spPr>
          <a:xfrm>
            <a:off x="3143250" y="4308475"/>
            <a:ext cx="633413" cy="336550"/>
          </a:xfrm>
          <a:prstGeom prst="rect">
            <a:avLst/>
          </a:prstGeom>
          <a:solidFill>
            <a:srgbClr val="FFFF99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38"/>
          <p:cNvSpPr txBox="1"/>
          <p:nvPr/>
        </p:nvSpPr>
        <p:spPr>
          <a:xfrm>
            <a:off x="3143250" y="4332288"/>
            <a:ext cx="6413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1 3 6</a:t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6" name="Google Shape;846;p38"/>
          <p:cNvSpPr/>
          <p:nvPr/>
        </p:nvSpPr>
        <p:spPr>
          <a:xfrm>
            <a:off x="4284663" y="4576763"/>
            <a:ext cx="633412" cy="336550"/>
          </a:xfrm>
          <a:prstGeom prst="rect">
            <a:avLst/>
          </a:prstGeom>
          <a:solidFill>
            <a:srgbClr val="FFFF99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38"/>
          <p:cNvSpPr txBox="1"/>
          <p:nvPr/>
        </p:nvSpPr>
        <p:spPr>
          <a:xfrm>
            <a:off x="4284663" y="4600575"/>
            <a:ext cx="64135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3 4 5</a:t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848" name="Google Shape;848;p38"/>
          <p:cNvGrpSpPr/>
          <p:nvPr/>
        </p:nvGrpSpPr>
        <p:grpSpPr>
          <a:xfrm>
            <a:off x="6438900" y="4576763"/>
            <a:ext cx="641350" cy="390525"/>
            <a:chOff x="432" y="3408"/>
            <a:chExt cx="486" cy="279"/>
          </a:xfrm>
        </p:grpSpPr>
        <p:sp>
          <p:nvSpPr>
            <p:cNvPr id="849" name="Google Shape;849;p38"/>
            <p:cNvSpPr/>
            <p:nvPr/>
          </p:nvSpPr>
          <p:spPr>
            <a:xfrm>
              <a:off x="432" y="3408"/>
              <a:ext cx="480" cy="240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38"/>
            <p:cNvSpPr txBox="1"/>
            <p:nvPr/>
          </p:nvSpPr>
          <p:spPr>
            <a:xfrm>
              <a:off x="432" y="3425"/>
              <a:ext cx="486" cy="2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3 6 7</a:t>
              </a:r>
              <a:endPara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851" name="Google Shape;851;p38"/>
          <p:cNvGrpSpPr/>
          <p:nvPr/>
        </p:nvGrpSpPr>
        <p:grpSpPr>
          <a:xfrm>
            <a:off x="6438900" y="4913313"/>
            <a:ext cx="641350" cy="390525"/>
            <a:chOff x="432" y="3408"/>
            <a:chExt cx="486" cy="280"/>
          </a:xfrm>
        </p:grpSpPr>
        <p:sp>
          <p:nvSpPr>
            <p:cNvPr id="852" name="Google Shape;852;p38"/>
            <p:cNvSpPr/>
            <p:nvPr/>
          </p:nvSpPr>
          <p:spPr>
            <a:xfrm>
              <a:off x="432" y="3408"/>
              <a:ext cx="480" cy="240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38"/>
            <p:cNvSpPr txBox="1"/>
            <p:nvPr/>
          </p:nvSpPr>
          <p:spPr>
            <a:xfrm>
              <a:off x="432" y="3425"/>
              <a:ext cx="486" cy="2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3 6 8</a:t>
              </a:r>
              <a:endPara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854" name="Google Shape;854;p38"/>
          <p:cNvGrpSpPr/>
          <p:nvPr/>
        </p:nvGrpSpPr>
        <p:grpSpPr>
          <a:xfrm>
            <a:off x="5297488" y="4576763"/>
            <a:ext cx="644525" cy="725487"/>
            <a:chOff x="3792" y="3312"/>
            <a:chExt cx="488" cy="519"/>
          </a:xfrm>
        </p:grpSpPr>
        <p:grpSp>
          <p:nvGrpSpPr>
            <p:cNvPr id="855" name="Google Shape;855;p38"/>
            <p:cNvGrpSpPr/>
            <p:nvPr/>
          </p:nvGrpSpPr>
          <p:grpSpPr>
            <a:xfrm>
              <a:off x="3792" y="3312"/>
              <a:ext cx="488" cy="279"/>
              <a:chOff x="432" y="3408"/>
              <a:chExt cx="488" cy="279"/>
            </a:xfrm>
          </p:grpSpPr>
          <p:sp>
            <p:nvSpPr>
              <p:cNvPr id="856" name="Google Shape;856;p38"/>
              <p:cNvSpPr/>
              <p:nvPr/>
            </p:nvSpPr>
            <p:spPr>
              <a:xfrm>
                <a:off x="432" y="3408"/>
                <a:ext cx="480" cy="240"/>
              </a:xfrm>
              <a:prstGeom prst="rect">
                <a:avLst/>
              </a:prstGeom>
              <a:solidFill>
                <a:srgbClr val="FFFF9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7" name="Google Shape;857;p38"/>
              <p:cNvSpPr txBox="1"/>
              <p:nvPr/>
            </p:nvSpPr>
            <p:spPr>
              <a:xfrm>
                <a:off x="434" y="3425"/>
                <a:ext cx="486" cy="2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3 5 6</a:t>
                </a:r>
                <a:endParaRPr b="0" i="0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858" name="Google Shape;858;p38"/>
            <p:cNvGrpSpPr/>
            <p:nvPr/>
          </p:nvGrpSpPr>
          <p:grpSpPr>
            <a:xfrm>
              <a:off x="3792" y="3552"/>
              <a:ext cx="488" cy="279"/>
              <a:chOff x="432" y="3408"/>
              <a:chExt cx="488" cy="279"/>
            </a:xfrm>
          </p:grpSpPr>
          <p:sp>
            <p:nvSpPr>
              <p:cNvPr id="859" name="Google Shape;859;p38"/>
              <p:cNvSpPr/>
              <p:nvPr/>
            </p:nvSpPr>
            <p:spPr>
              <a:xfrm>
                <a:off x="432" y="3408"/>
                <a:ext cx="480" cy="240"/>
              </a:xfrm>
              <a:prstGeom prst="rect">
                <a:avLst/>
              </a:prstGeom>
              <a:solidFill>
                <a:srgbClr val="FFFF9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p38"/>
              <p:cNvSpPr txBox="1"/>
              <p:nvPr/>
            </p:nvSpPr>
            <p:spPr>
              <a:xfrm>
                <a:off x="434" y="3425"/>
                <a:ext cx="486" cy="2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3 5 7</a:t>
                </a:r>
                <a:endParaRPr b="0" i="0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grpSp>
        <p:nvGrpSpPr>
          <p:cNvPr id="861" name="Google Shape;861;p38"/>
          <p:cNvGrpSpPr/>
          <p:nvPr/>
        </p:nvGrpSpPr>
        <p:grpSpPr>
          <a:xfrm>
            <a:off x="5297488" y="5248275"/>
            <a:ext cx="644525" cy="390525"/>
            <a:chOff x="432" y="3408"/>
            <a:chExt cx="488" cy="279"/>
          </a:xfrm>
        </p:grpSpPr>
        <p:sp>
          <p:nvSpPr>
            <p:cNvPr id="862" name="Google Shape;862;p38"/>
            <p:cNvSpPr/>
            <p:nvPr/>
          </p:nvSpPr>
          <p:spPr>
            <a:xfrm>
              <a:off x="432" y="3408"/>
              <a:ext cx="480" cy="240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38"/>
            <p:cNvSpPr txBox="1"/>
            <p:nvPr/>
          </p:nvSpPr>
          <p:spPr>
            <a:xfrm>
              <a:off x="434" y="3425"/>
              <a:ext cx="486" cy="2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6 8 9</a:t>
              </a:r>
              <a:endPara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864" name="Google Shape;864;p38"/>
          <p:cNvGrpSpPr/>
          <p:nvPr/>
        </p:nvGrpSpPr>
        <p:grpSpPr>
          <a:xfrm>
            <a:off x="3903663" y="3503613"/>
            <a:ext cx="641350" cy="390525"/>
            <a:chOff x="432" y="3408"/>
            <a:chExt cx="486" cy="279"/>
          </a:xfrm>
        </p:grpSpPr>
        <p:sp>
          <p:nvSpPr>
            <p:cNvPr id="865" name="Google Shape;865;p38"/>
            <p:cNvSpPr/>
            <p:nvPr/>
          </p:nvSpPr>
          <p:spPr>
            <a:xfrm>
              <a:off x="432" y="3408"/>
              <a:ext cx="480" cy="240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38"/>
            <p:cNvSpPr txBox="1"/>
            <p:nvPr/>
          </p:nvSpPr>
          <p:spPr>
            <a:xfrm>
              <a:off x="432" y="3425"/>
              <a:ext cx="486" cy="2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2 3 4</a:t>
              </a:r>
              <a:endParaRPr/>
            </a:p>
          </p:txBody>
        </p:sp>
      </p:grpSp>
      <p:grpSp>
        <p:nvGrpSpPr>
          <p:cNvPr id="867" name="Google Shape;867;p38"/>
          <p:cNvGrpSpPr/>
          <p:nvPr/>
        </p:nvGrpSpPr>
        <p:grpSpPr>
          <a:xfrm>
            <a:off x="3903663" y="3838575"/>
            <a:ext cx="641350" cy="392113"/>
            <a:chOff x="432" y="3408"/>
            <a:chExt cx="486" cy="280"/>
          </a:xfrm>
        </p:grpSpPr>
        <p:sp>
          <p:nvSpPr>
            <p:cNvPr id="868" name="Google Shape;868;p38"/>
            <p:cNvSpPr/>
            <p:nvPr/>
          </p:nvSpPr>
          <p:spPr>
            <a:xfrm>
              <a:off x="432" y="3408"/>
              <a:ext cx="480" cy="240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38"/>
            <p:cNvSpPr txBox="1"/>
            <p:nvPr/>
          </p:nvSpPr>
          <p:spPr>
            <a:xfrm>
              <a:off x="432" y="3426"/>
              <a:ext cx="486" cy="2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5 6 7</a:t>
              </a:r>
              <a:endPara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870" name="Google Shape;870;p38"/>
          <p:cNvGrpSpPr/>
          <p:nvPr/>
        </p:nvGrpSpPr>
        <p:grpSpPr>
          <a:xfrm>
            <a:off x="1685925" y="5314950"/>
            <a:ext cx="641350" cy="390525"/>
            <a:chOff x="432" y="3408"/>
            <a:chExt cx="486" cy="279"/>
          </a:xfrm>
        </p:grpSpPr>
        <p:sp>
          <p:nvSpPr>
            <p:cNvPr id="871" name="Google Shape;871;p38"/>
            <p:cNvSpPr/>
            <p:nvPr/>
          </p:nvSpPr>
          <p:spPr>
            <a:xfrm>
              <a:off x="432" y="3408"/>
              <a:ext cx="480" cy="240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38"/>
            <p:cNvSpPr txBox="1"/>
            <p:nvPr/>
          </p:nvSpPr>
          <p:spPr>
            <a:xfrm>
              <a:off x="432" y="3425"/>
              <a:ext cx="486" cy="2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1 2 4</a:t>
              </a:r>
              <a:endPara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873" name="Google Shape;873;p38"/>
          <p:cNvGrpSpPr/>
          <p:nvPr/>
        </p:nvGrpSpPr>
        <p:grpSpPr>
          <a:xfrm>
            <a:off x="1685925" y="5651500"/>
            <a:ext cx="641350" cy="392113"/>
            <a:chOff x="432" y="3408"/>
            <a:chExt cx="486" cy="281"/>
          </a:xfrm>
        </p:grpSpPr>
        <p:sp>
          <p:nvSpPr>
            <p:cNvPr id="874" name="Google Shape;874;p38"/>
            <p:cNvSpPr/>
            <p:nvPr/>
          </p:nvSpPr>
          <p:spPr>
            <a:xfrm>
              <a:off x="432" y="3408"/>
              <a:ext cx="480" cy="240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38"/>
            <p:cNvSpPr txBox="1"/>
            <p:nvPr/>
          </p:nvSpPr>
          <p:spPr>
            <a:xfrm>
              <a:off x="432" y="3426"/>
              <a:ext cx="486" cy="2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4 5 7</a:t>
              </a:r>
              <a:endPara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876" name="Google Shape;876;p38"/>
          <p:cNvGrpSpPr/>
          <p:nvPr/>
        </p:nvGrpSpPr>
        <p:grpSpPr>
          <a:xfrm>
            <a:off x="2446338" y="5383213"/>
            <a:ext cx="641350" cy="390525"/>
            <a:chOff x="432" y="3408"/>
            <a:chExt cx="486" cy="280"/>
          </a:xfrm>
        </p:grpSpPr>
        <p:sp>
          <p:nvSpPr>
            <p:cNvPr id="877" name="Google Shape;877;p38"/>
            <p:cNvSpPr/>
            <p:nvPr/>
          </p:nvSpPr>
          <p:spPr>
            <a:xfrm>
              <a:off x="432" y="3408"/>
              <a:ext cx="480" cy="240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38"/>
            <p:cNvSpPr txBox="1"/>
            <p:nvPr/>
          </p:nvSpPr>
          <p:spPr>
            <a:xfrm>
              <a:off x="432" y="3425"/>
              <a:ext cx="486" cy="2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1 2 5</a:t>
              </a:r>
              <a:endPara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879" name="Google Shape;879;p38"/>
          <p:cNvGrpSpPr/>
          <p:nvPr/>
        </p:nvGrpSpPr>
        <p:grpSpPr>
          <a:xfrm>
            <a:off x="2446338" y="5718175"/>
            <a:ext cx="641350" cy="388938"/>
            <a:chOff x="432" y="3408"/>
            <a:chExt cx="486" cy="278"/>
          </a:xfrm>
        </p:grpSpPr>
        <p:sp>
          <p:nvSpPr>
            <p:cNvPr id="880" name="Google Shape;880;p38"/>
            <p:cNvSpPr/>
            <p:nvPr/>
          </p:nvSpPr>
          <p:spPr>
            <a:xfrm>
              <a:off x="432" y="3408"/>
              <a:ext cx="480" cy="240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38"/>
            <p:cNvSpPr txBox="1"/>
            <p:nvPr/>
          </p:nvSpPr>
          <p:spPr>
            <a:xfrm>
              <a:off x="432" y="3424"/>
              <a:ext cx="486" cy="2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4 5 8</a:t>
              </a:r>
              <a:endPara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882" name="Google Shape;882;p38"/>
          <p:cNvSpPr/>
          <p:nvPr/>
        </p:nvSpPr>
        <p:spPr>
          <a:xfrm>
            <a:off x="4030663" y="2362200"/>
            <a:ext cx="254000" cy="403225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3" name="Google Shape;883;p38"/>
          <p:cNvCxnSpPr/>
          <p:nvPr/>
        </p:nvCxnSpPr>
        <p:spPr>
          <a:xfrm>
            <a:off x="4030663" y="2497138"/>
            <a:ext cx="25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4" name="Google Shape;884;p38"/>
          <p:cNvCxnSpPr/>
          <p:nvPr/>
        </p:nvCxnSpPr>
        <p:spPr>
          <a:xfrm>
            <a:off x="4030663" y="2630488"/>
            <a:ext cx="25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85" name="Google Shape;885;p38"/>
          <p:cNvGrpSpPr/>
          <p:nvPr/>
        </p:nvGrpSpPr>
        <p:grpSpPr>
          <a:xfrm>
            <a:off x="7185025" y="1295400"/>
            <a:ext cx="1654175" cy="1692275"/>
            <a:chOff x="96" y="1097"/>
            <a:chExt cx="1141" cy="1122"/>
          </a:xfrm>
        </p:grpSpPr>
        <p:sp>
          <p:nvSpPr>
            <p:cNvPr id="886" name="Google Shape;886;p38"/>
            <p:cNvSpPr txBox="1"/>
            <p:nvPr/>
          </p:nvSpPr>
          <p:spPr>
            <a:xfrm>
              <a:off x="96" y="1776"/>
              <a:ext cx="372" cy="2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1,4,7</a:t>
              </a:r>
              <a:endPara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887" name="Google Shape;887;p38"/>
            <p:cNvGrpSpPr/>
            <p:nvPr/>
          </p:nvGrpSpPr>
          <p:grpSpPr>
            <a:xfrm>
              <a:off x="144" y="1097"/>
              <a:ext cx="1093" cy="1122"/>
              <a:chOff x="144" y="1097"/>
              <a:chExt cx="1093" cy="1122"/>
            </a:xfrm>
          </p:grpSpPr>
          <p:sp>
            <p:nvSpPr>
              <p:cNvPr id="888" name="Google Shape;888;p38"/>
              <p:cNvSpPr txBox="1"/>
              <p:nvPr/>
            </p:nvSpPr>
            <p:spPr>
              <a:xfrm>
                <a:off x="369" y="1097"/>
                <a:ext cx="127" cy="3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grpSp>
            <p:nvGrpSpPr>
              <p:cNvPr id="889" name="Google Shape;889;p38"/>
              <p:cNvGrpSpPr/>
              <p:nvPr/>
            </p:nvGrpSpPr>
            <p:grpSpPr>
              <a:xfrm>
                <a:off x="528" y="1392"/>
                <a:ext cx="240" cy="384"/>
                <a:chOff x="2064" y="1872"/>
                <a:chExt cx="192" cy="288"/>
              </a:xfrm>
            </p:grpSpPr>
            <p:sp>
              <p:nvSpPr>
                <p:cNvPr id="890" name="Google Shape;890;p38"/>
                <p:cNvSpPr/>
                <p:nvPr/>
              </p:nvSpPr>
              <p:spPr>
                <a:xfrm>
                  <a:off x="2064" y="1872"/>
                  <a:ext cx="192" cy="288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1" i="0" sz="14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891" name="Google Shape;891;p38"/>
                <p:cNvCxnSpPr/>
                <p:nvPr/>
              </p:nvCxnSpPr>
              <p:spPr>
                <a:xfrm>
                  <a:off x="2064" y="1968"/>
                  <a:ext cx="192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92" name="Google Shape;892;p38"/>
                <p:cNvCxnSpPr/>
                <p:nvPr/>
              </p:nvCxnSpPr>
              <p:spPr>
                <a:xfrm>
                  <a:off x="2064" y="2064"/>
                  <a:ext cx="192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893" name="Google Shape;893;p38"/>
              <p:cNvCxnSpPr/>
              <p:nvPr/>
            </p:nvCxnSpPr>
            <p:spPr>
              <a:xfrm flipH="1">
                <a:off x="144" y="1776"/>
                <a:ext cx="485" cy="336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4" name="Google Shape;894;p38"/>
              <p:cNvCxnSpPr/>
              <p:nvPr/>
            </p:nvCxnSpPr>
            <p:spPr>
              <a:xfrm>
                <a:off x="624" y="1776"/>
                <a:ext cx="0" cy="384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5" name="Google Shape;895;p38"/>
              <p:cNvCxnSpPr/>
              <p:nvPr/>
            </p:nvCxnSpPr>
            <p:spPr>
              <a:xfrm>
                <a:off x="629" y="1776"/>
                <a:ext cx="427" cy="336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96" name="Google Shape;896;p38"/>
              <p:cNvSpPr txBox="1"/>
              <p:nvPr/>
            </p:nvSpPr>
            <p:spPr>
              <a:xfrm>
                <a:off x="289" y="2017"/>
                <a:ext cx="372" cy="2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2,5,8</a:t>
                </a:r>
                <a:endParaRPr b="0" i="0" sz="1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97" name="Google Shape;897;p38"/>
              <p:cNvSpPr txBox="1"/>
              <p:nvPr/>
            </p:nvSpPr>
            <p:spPr>
              <a:xfrm>
                <a:off x="865" y="1776"/>
                <a:ext cx="372" cy="2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3,6,9</a:t>
                </a:r>
                <a:endParaRPr/>
              </a:p>
            </p:txBody>
          </p:sp>
          <p:sp>
            <p:nvSpPr>
              <p:cNvPr id="898" name="Google Shape;898;p38"/>
              <p:cNvSpPr txBox="1"/>
              <p:nvPr/>
            </p:nvSpPr>
            <p:spPr>
              <a:xfrm>
                <a:off x="192" y="1152"/>
                <a:ext cx="950" cy="2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Hash Function</a:t>
                </a:r>
                <a:endParaRPr b="0" i="0" sz="2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grpSp>
        <p:nvGrpSpPr>
          <p:cNvPr id="899" name="Google Shape;899;p38"/>
          <p:cNvGrpSpPr/>
          <p:nvPr/>
        </p:nvGrpSpPr>
        <p:grpSpPr>
          <a:xfrm>
            <a:off x="3603625" y="1447800"/>
            <a:ext cx="1073150" cy="396875"/>
            <a:chOff x="4416" y="1440"/>
            <a:chExt cx="676" cy="250"/>
          </a:xfrm>
        </p:grpSpPr>
        <p:sp>
          <p:nvSpPr>
            <p:cNvPr id="900" name="Google Shape;900;p38"/>
            <p:cNvSpPr/>
            <p:nvPr/>
          </p:nvSpPr>
          <p:spPr>
            <a:xfrm>
              <a:off x="4416" y="1440"/>
              <a:ext cx="672" cy="213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1" i="0" sz="28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901" name="Google Shape;901;p38"/>
            <p:cNvSpPr txBox="1"/>
            <p:nvPr/>
          </p:nvSpPr>
          <p:spPr>
            <a:xfrm>
              <a:off x="4416" y="1440"/>
              <a:ext cx="676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1 2 3 5 6</a:t>
              </a:r>
              <a:endParaRPr/>
            </a:p>
          </p:txBody>
        </p:sp>
      </p:grpSp>
      <p:cxnSp>
        <p:nvCxnSpPr>
          <p:cNvPr id="902" name="Google Shape;902;p38"/>
          <p:cNvCxnSpPr/>
          <p:nvPr/>
        </p:nvCxnSpPr>
        <p:spPr>
          <a:xfrm>
            <a:off x="4137025" y="1828800"/>
            <a:ext cx="0" cy="4572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3" name="Google Shape;903;p38"/>
          <p:cNvCxnSpPr/>
          <p:nvPr/>
        </p:nvCxnSpPr>
        <p:spPr>
          <a:xfrm>
            <a:off x="2689225" y="2590800"/>
            <a:ext cx="76200" cy="7620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4" name="Google Shape;904;p38"/>
          <p:cNvCxnSpPr/>
          <p:nvPr/>
        </p:nvCxnSpPr>
        <p:spPr>
          <a:xfrm flipH="1">
            <a:off x="4213225" y="2667000"/>
            <a:ext cx="990600" cy="7620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5" name="Google Shape;905;p38"/>
          <p:cNvCxnSpPr/>
          <p:nvPr/>
        </p:nvCxnSpPr>
        <p:spPr>
          <a:xfrm flipH="1">
            <a:off x="5584825" y="3200400"/>
            <a:ext cx="762000" cy="1524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906" name="Google Shape;906;p38"/>
          <p:cNvGrpSpPr/>
          <p:nvPr/>
        </p:nvGrpSpPr>
        <p:grpSpPr>
          <a:xfrm>
            <a:off x="250825" y="2514600"/>
            <a:ext cx="1377950" cy="396875"/>
            <a:chOff x="0" y="1728"/>
            <a:chExt cx="868" cy="250"/>
          </a:xfrm>
        </p:grpSpPr>
        <p:grpSp>
          <p:nvGrpSpPr>
            <p:cNvPr id="907" name="Google Shape;907;p38"/>
            <p:cNvGrpSpPr/>
            <p:nvPr/>
          </p:nvGrpSpPr>
          <p:grpSpPr>
            <a:xfrm>
              <a:off x="432" y="1728"/>
              <a:ext cx="436" cy="250"/>
              <a:chOff x="432" y="1728"/>
              <a:chExt cx="436" cy="250"/>
            </a:xfrm>
          </p:grpSpPr>
          <p:sp>
            <p:nvSpPr>
              <p:cNvPr id="908" name="Google Shape;908;p38"/>
              <p:cNvSpPr/>
              <p:nvPr/>
            </p:nvSpPr>
            <p:spPr>
              <a:xfrm>
                <a:off x="432" y="1728"/>
                <a:ext cx="432" cy="205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1" i="0" sz="2800" u="none" cap="none" strike="noStrik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909" name="Google Shape;909;p38"/>
              <p:cNvSpPr txBox="1"/>
              <p:nvPr/>
            </p:nvSpPr>
            <p:spPr>
              <a:xfrm>
                <a:off x="432" y="1728"/>
                <a:ext cx="436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3 5 6</a:t>
                </a:r>
                <a:endParaRPr/>
              </a:p>
            </p:txBody>
          </p:sp>
        </p:grpSp>
        <p:grpSp>
          <p:nvGrpSpPr>
            <p:cNvPr id="910" name="Google Shape;910;p38"/>
            <p:cNvGrpSpPr/>
            <p:nvPr/>
          </p:nvGrpSpPr>
          <p:grpSpPr>
            <a:xfrm>
              <a:off x="0" y="1728"/>
              <a:ext cx="446" cy="250"/>
              <a:chOff x="336" y="1440"/>
              <a:chExt cx="446" cy="250"/>
            </a:xfrm>
          </p:grpSpPr>
          <p:sp>
            <p:nvSpPr>
              <p:cNvPr id="911" name="Google Shape;911;p38"/>
              <p:cNvSpPr/>
              <p:nvPr/>
            </p:nvSpPr>
            <p:spPr>
              <a:xfrm>
                <a:off x="336" y="1440"/>
                <a:ext cx="432" cy="205"/>
              </a:xfrm>
              <a:prstGeom prst="rect">
                <a:avLst/>
              </a:prstGeom>
              <a:solidFill>
                <a:srgbClr val="CCCCFF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1" i="0" sz="2800" u="none" cap="none" strike="noStrik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912" name="Google Shape;912;p38"/>
              <p:cNvSpPr txBox="1"/>
              <p:nvPr/>
            </p:nvSpPr>
            <p:spPr>
              <a:xfrm>
                <a:off x="336" y="1440"/>
                <a:ext cx="446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 2 +</a:t>
                </a:r>
                <a:endParaRPr/>
              </a:p>
            </p:txBody>
          </p:sp>
        </p:grpSp>
      </p:grpSp>
      <p:grpSp>
        <p:nvGrpSpPr>
          <p:cNvPr id="913" name="Google Shape;913;p38"/>
          <p:cNvGrpSpPr/>
          <p:nvPr/>
        </p:nvGrpSpPr>
        <p:grpSpPr>
          <a:xfrm>
            <a:off x="250825" y="3124200"/>
            <a:ext cx="1187450" cy="396875"/>
            <a:chOff x="0" y="2160"/>
            <a:chExt cx="748" cy="250"/>
          </a:xfrm>
        </p:grpSpPr>
        <p:grpSp>
          <p:nvGrpSpPr>
            <p:cNvPr id="914" name="Google Shape;914;p38"/>
            <p:cNvGrpSpPr/>
            <p:nvPr/>
          </p:nvGrpSpPr>
          <p:grpSpPr>
            <a:xfrm>
              <a:off x="432" y="2160"/>
              <a:ext cx="316" cy="250"/>
              <a:chOff x="4416" y="1440"/>
              <a:chExt cx="685" cy="260"/>
            </a:xfrm>
          </p:grpSpPr>
          <p:sp>
            <p:nvSpPr>
              <p:cNvPr id="915" name="Google Shape;915;p38"/>
              <p:cNvSpPr/>
              <p:nvPr/>
            </p:nvSpPr>
            <p:spPr>
              <a:xfrm>
                <a:off x="4416" y="1440"/>
                <a:ext cx="672" cy="213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1" i="0" sz="2800" u="none" cap="none" strike="noStrik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916" name="Google Shape;916;p38"/>
              <p:cNvSpPr txBox="1"/>
              <p:nvPr/>
            </p:nvSpPr>
            <p:spPr>
              <a:xfrm>
                <a:off x="4416" y="1440"/>
                <a:ext cx="685" cy="2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5 6</a:t>
                </a:r>
                <a:endParaRPr/>
              </a:p>
            </p:txBody>
          </p:sp>
        </p:grpSp>
        <p:grpSp>
          <p:nvGrpSpPr>
            <p:cNvPr id="917" name="Google Shape;917;p38"/>
            <p:cNvGrpSpPr/>
            <p:nvPr/>
          </p:nvGrpSpPr>
          <p:grpSpPr>
            <a:xfrm>
              <a:off x="0" y="2160"/>
              <a:ext cx="446" cy="250"/>
              <a:chOff x="336" y="1440"/>
              <a:chExt cx="446" cy="250"/>
            </a:xfrm>
          </p:grpSpPr>
          <p:sp>
            <p:nvSpPr>
              <p:cNvPr id="918" name="Google Shape;918;p38"/>
              <p:cNvSpPr/>
              <p:nvPr/>
            </p:nvSpPr>
            <p:spPr>
              <a:xfrm>
                <a:off x="336" y="1440"/>
                <a:ext cx="432" cy="205"/>
              </a:xfrm>
              <a:prstGeom prst="rect">
                <a:avLst/>
              </a:prstGeom>
              <a:solidFill>
                <a:srgbClr val="CCCCFF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1" i="0" sz="2800" u="none" cap="none" strike="noStrik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919" name="Google Shape;919;p38"/>
              <p:cNvSpPr txBox="1"/>
              <p:nvPr/>
            </p:nvSpPr>
            <p:spPr>
              <a:xfrm>
                <a:off x="336" y="1440"/>
                <a:ext cx="446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 3 +</a:t>
                </a:r>
                <a:endParaRPr/>
              </a:p>
            </p:txBody>
          </p:sp>
        </p:grpSp>
      </p:grpSp>
      <p:grpSp>
        <p:nvGrpSpPr>
          <p:cNvPr id="920" name="Google Shape;920;p38"/>
          <p:cNvGrpSpPr/>
          <p:nvPr/>
        </p:nvGrpSpPr>
        <p:grpSpPr>
          <a:xfrm>
            <a:off x="250825" y="3733800"/>
            <a:ext cx="990600" cy="396875"/>
            <a:chOff x="0" y="2544"/>
            <a:chExt cx="624" cy="250"/>
          </a:xfrm>
        </p:grpSpPr>
        <p:grpSp>
          <p:nvGrpSpPr>
            <p:cNvPr id="921" name="Google Shape;921;p38"/>
            <p:cNvGrpSpPr/>
            <p:nvPr/>
          </p:nvGrpSpPr>
          <p:grpSpPr>
            <a:xfrm>
              <a:off x="417" y="2544"/>
              <a:ext cx="207" cy="250"/>
              <a:chOff x="4363" y="1440"/>
              <a:chExt cx="725" cy="260"/>
            </a:xfrm>
          </p:grpSpPr>
          <p:sp>
            <p:nvSpPr>
              <p:cNvPr id="922" name="Google Shape;922;p38"/>
              <p:cNvSpPr/>
              <p:nvPr/>
            </p:nvSpPr>
            <p:spPr>
              <a:xfrm>
                <a:off x="4416" y="1440"/>
                <a:ext cx="672" cy="213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1" i="0" sz="2800" u="none" cap="none" strike="noStrik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923" name="Google Shape;923;p38"/>
              <p:cNvSpPr txBox="1"/>
              <p:nvPr/>
            </p:nvSpPr>
            <p:spPr>
              <a:xfrm>
                <a:off x="4363" y="1440"/>
                <a:ext cx="687" cy="2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6</a:t>
                </a:r>
                <a:endParaRPr/>
              </a:p>
            </p:txBody>
          </p:sp>
        </p:grpSp>
        <p:grpSp>
          <p:nvGrpSpPr>
            <p:cNvPr id="924" name="Google Shape;924;p38"/>
            <p:cNvGrpSpPr/>
            <p:nvPr/>
          </p:nvGrpSpPr>
          <p:grpSpPr>
            <a:xfrm>
              <a:off x="0" y="2544"/>
              <a:ext cx="446" cy="250"/>
              <a:chOff x="336" y="1440"/>
              <a:chExt cx="446" cy="250"/>
            </a:xfrm>
          </p:grpSpPr>
          <p:sp>
            <p:nvSpPr>
              <p:cNvPr id="925" name="Google Shape;925;p38"/>
              <p:cNvSpPr/>
              <p:nvPr/>
            </p:nvSpPr>
            <p:spPr>
              <a:xfrm>
                <a:off x="336" y="1440"/>
                <a:ext cx="432" cy="205"/>
              </a:xfrm>
              <a:prstGeom prst="rect">
                <a:avLst/>
              </a:prstGeom>
              <a:solidFill>
                <a:srgbClr val="CCCCFF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1" i="0" sz="2800" u="none" cap="none" strike="noStrik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926" name="Google Shape;926;p38"/>
              <p:cNvSpPr txBox="1"/>
              <p:nvPr/>
            </p:nvSpPr>
            <p:spPr>
              <a:xfrm>
                <a:off x="336" y="1440"/>
                <a:ext cx="446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 5 +</a:t>
                </a:r>
                <a:endParaRPr/>
              </a:p>
            </p:txBody>
          </p:sp>
        </p:grpSp>
      </p:grpSp>
      <p:cxnSp>
        <p:nvCxnSpPr>
          <p:cNvPr id="927" name="Google Shape;927;p38"/>
          <p:cNvCxnSpPr/>
          <p:nvPr/>
        </p:nvCxnSpPr>
        <p:spPr>
          <a:xfrm>
            <a:off x="1622425" y="2819400"/>
            <a:ext cx="1066800" cy="1447800"/>
          </a:xfrm>
          <a:prstGeom prst="straightConnector1">
            <a:avLst/>
          </a:prstGeom>
          <a:noFill/>
          <a:ln cap="flat" cmpd="sng" w="38100">
            <a:solidFill>
              <a:srgbClr val="FF00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8" name="Google Shape;928;p38"/>
          <p:cNvCxnSpPr/>
          <p:nvPr/>
        </p:nvCxnSpPr>
        <p:spPr>
          <a:xfrm>
            <a:off x="1219200" y="3886200"/>
            <a:ext cx="1295400" cy="457200"/>
          </a:xfrm>
          <a:prstGeom prst="straightConnector1">
            <a:avLst/>
          </a:prstGeom>
          <a:noFill/>
          <a:ln cap="flat" cmpd="sng" w="38100">
            <a:solidFill>
              <a:srgbClr val="FF00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9" name="Google Shape;929;p38"/>
          <p:cNvCxnSpPr/>
          <p:nvPr/>
        </p:nvCxnSpPr>
        <p:spPr>
          <a:xfrm>
            <a:off x="1470025" y="3429000"/>
            <a:ext cx="1676400" cy="838200"/>
          </a:xfrm>
          <a:prstGeom prst="straightConnector1">
            <a:avLst/>
          </a:prstGeom>
          <a:noFill/>
          <a:ln cap="flat" cmpd="sng" w="38100">
            <a:solidFill>
              <a:srgbClr val="FF0066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930" name="Google Shape;930;p38"/>
          <p:cNvGrpSpPr/>
          <p:nvPr/>
        </p:nvGrpSpPr>
        <p:grpSpPr>
          <a:xfrm>
            <a:off x="4746625" y="2286000"/>
            <a:ext cx="1149350" cy="396875"/>
            <a:chOff x="2880" y="1632"/>
            <a:chExt cx="724" cy="250"/>
          </a:xfrm>
        </p:grpSpPr>
        <p:grpSp>
          <p:nvGrpSpPr>
            <p:cNvPr id="931" name="Google Shape;931;p38"/>
            <p:cNvGrpSpPr/>
            <p:nvPr/>
          </p:nvGrpSpPr>
          <p:grpSpPr>
            <a:xfrm>
              <a:off x="3168" y="1632"/>
              <a:ext cx="436" cy="250"/>
              <a:chOff x="4416" y="1440"/>
              <a:chExt cx="678" cy="260"/>
            </a:xfrm>
          </p:grpSpPr>
          <p:sp>
            <p:nvSpPr>
              <p:cNvPr id="932" name="Google Shape;932;p38"/>
              <p:cNvSpPr/>
              <p:nvPr/>
            </p:nvSpPr>
            <p:spPr>
              <a:xfrm>
                <a:off x="4416" y="1440"/>
                <a:ext cx="672" cy="213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1" i="0" sz="2800" u="none" cap="none" strike="noStrik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933" name="Google Shape;933;p38"/>
              <p:cNvSpPr txBox="1"/>
              <p:nvPr/>
            </p:nvSpPr>
            <p:spPr>
              <a:xfrm>
                <a:off x="4416" y="1440"/>
                <a:ext cx="678" cy="2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3 5 6</a:t>
                </a:r>
                <a:endParaRPr/>
              </a:p>
            </p:txBody>
          </p:sp>
        </p:grpSp>
        <p:grpSp>
          <p:nvGrpSpPr>
            <p:cNvPr id="934" name="Google Shape;934;p38"/>
            <p:cNvGrpSpPr/>
            <p:nvPr/>
          </p:nvGrpSpPr>
          <p:grpSpPr>
            <a:xfrm>
              <a:off x="2880" y="1632"/>
              <a:ext cx="326" cy="250"/>
              <a:chOff x="336" y="1440"/>
              <a:chExt cx="489" cy="250"/>
            </a:xfrm>
          </p:grpSpPr>
          <p:sp>
            <p:nvSpPr>
              <p:cNvPr id="935" name="Google Shape;935;p38"/>
              <p:cNvSpPr/>
              <p:nvPr/>
            </p:nvSpPr>
            <p:spPr>
              <a:xfrm>
                <a:off x="336" y="1440"/>
                <a:ext cx="432" cy="205"/>
              </a:xfrm>
              <a:prstGeom prst="rect">
                <a:avLst/>
              </a:prstGeom>
              <a:solidFill>
                <a:srgbClr val="CCCCFF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1" i="0" sz="2800" u="none" cap="none" strike="noStrik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936" name="Google Shape;936;p38"/>
              <p:cNvSpPr txBox="1"/>
              <p:nvPr/>
            </p:nvSpPr>
            <p:spPr>
              <a:xfrm>
                <a:off x="336" y="1440"/>
                <a:ext cx="489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2 +</a:t>
                </a:r>
                <a:endParaRPr/>
              </a:p>
            </p:txBody>
          </p:sp>
        </p:grpSp>
      </p:grpSp>
      <p:grpSp>
        <p:nvGrpSpPr>
          <p:cNvPr id="937" name="Google Shape;937;p38"/>
          <p:cNvGrpSpPr/>
          <p:nvPr/>
        </p:nvGrpSpPr>
        <p:grpSpPr>
          <a:xfrm>
            <a:off x="6042025" y="2819400"/>
            <a:ext cx="958850" cy="396875"/>
            <a:chOff x="3792" y="2064"/>
            <a:chExt cx="604" cy="250"/>
          </a:xfrm>
        </p:grpSpPr>
        <p:grpSp>
          <p:nvGrpSpPr>
            <p:cNvPr id="938" name="Google Shape;938;p38"/>
            <p:cNvGrpSpPr/>
            <p:nvPr/>
          </p:nvGrpSpPr>
          <p:grpSpPr>
            <a:xfrm>
              <a:off x="4080" y="2064"/>
              <a:ext cx="316" cy="250"/>
              <a:chOff x="4416" y="1440"/>
              <a:chExt cx="737" cy="260"/>
            </a:xfrm>
          </p:grpSpPr>
          <p:sp>
            <p:nvSpPr>
              <p:cNvPr id="939" name="Google Shape;939;p38"/>
              <p:cNvSpPr/>
              <p:nvPr/>
            </p:nvSpPr>
            <p:spPr>
              <a:xfrm>
                <a:off x="4416" y="1440"/>
                <a:ext cx="672" cy="213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1" i="0" sz="2800" u="none" cap="none" strike="noStrik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940" name="Google Shape;940;p38"/>
              <p:cNvSpPr txBox="1"/>
              <p:nvPr/>
            </p:nvSpPr>
            <p:spPr>
              <a:xfrm>
                <a:off x="4416" y="1440"/>
                <a:ext cx="737" cy="2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5 6</a:t>
                </a:r>
                <a:endParaRPr/>
              </a:p>
            </p:txBody>
          </p:sp>
        </p:grpSp>
        <p:grpSp>
          <p:nvGrpSpPr>
            <p:cNvPr id="941" name="Google Shape;941;p38"/>
            <p:cNvGrpSpPr/>
            <p:nvPr/>
          </p:nvGrpSpPr>
          <p:grpSpPr>
            <a:xfrm>
              <a:off x="3792" y="2064"/>
              <a:ext cx="326" cy="250"/>
              <a:chOff x="336" y="1440"/>
              <a:chExt cx="489" cy="250"/>
            </a:xfrm>
          </p:grpSpPr>
          <p:sp>
            <p:nvSpPr>
              <p:cNvPr id="942" name="Google Shape;942;p38"/>
              <p:cNvSpPr/>
              <p:nvPr/>
            </p:nvSpPr>
            <p:spPr>
              <a:xfrm>
                <a:off x="336" y="1440"/>
                <a:ext cx="432" cy="205"/>
              </a:xfrm>
              <a:prstGeom prst="rect">
                <a:avLst/>
              </a:prstGeom>
              <a:solidFill>
                <a:srgbClr val="CCCCFF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1" i="0" sz="2800" u="none" cap="none" strike="noStrik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943" name="Google Shape;943;p38"/>
              <p:cNvSpPr txBox="1"/>
              <p:nvPr/>
            </p:nvSpPr>
            <p:spPr>
              <a:xfrm>
                <a:off x="336" y="1440"/>
                <a:ext cx="489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3 +</a:t>
                </a:r>
                <a:endParaRPr/>
              </a:p>
            </p:txBody>
          </p:sp>
        </p:grpSp>
      </p:grpSp>
      <p:grpSp>
        <p:nvGrpSpPr>
          <p:cNvPr id="944" name="Google Shape;944;p38"/>
          <p:cNvGrpSpPr/>
          <p:nvPr/>
        </p:nvGrpSpPr>
        <p:grpSpPr>
          <a:xfrm>
            <a:off x="2003425" y="2133600"/>
            <a:ext cx="1371600" cy="396875"/>
            <a:chOff x="1344" y="1536"/>
            <a:chExt cx="863" cy="226"/>
          </a:xfrm>
        </p:grpSpPr>
        <p:grpSp>
          <p:nvGrpSpPr>
            <p:cNvPr id="945" name="Google Shape;945;p38"/>
            <p:cNvGrpSpPr/>
            <p:nvPr/>
          </p:nvGrpSpPr>
          <p:grpSpPr>
            <a:xfrm>
              <a:off x="1344" y="1536"/>
              <a:ext cx="432" cy="226"/>
              <a:chOff x="336" y="1440"/>
              <a:chExt cx="432" cy="226"/>
            </a:xfrm>
          </p:grpSpPr>
          <p:sp>
            <p:nvSpPr>
              <p:cNvPr id="946" name="Google Shape;946;p38"/>
              <p:cNvSpPr/>
              <p:nvPr/>
            </p:nvSpPr>
            <p:spPr>
              <a:xfrm>
                <a:off x="336" y="1440"/>
                <a:ext cx="432" cy="205"/>
              </a:xfrm>
              <a:prstGeom prst="rect">
                <a:avLst/>
              </a:prstGeom>
              <a:solidFill>
                <a:srgbClr val="CCCCFF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1" i="0" sz="2800" u="none" cap="none" strike="noStrik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947" name="Google Shape;947;p38"/>
              <p:cNvSpPr txBox="1"/>
              <p:nvPr/>
            </p:nvSpPr>
            <p:spPr>
              <a:xfrm>
                <a:off x="336" y="1440"/>
                <a:ext cx="326" cy="2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 +</a:t>
                </a:r>
                <a:endParaRPr/>
              </a:p>
            </p:txBody>
          </p:sp>
        </p:grpSp>
        <p:grpSp>
          <p:nvGrpSpPr>
            <p:cNvPr id="948" name="Google Shape;948;p38"/>
            <p:cNvGrpSpPr/>
            <p:nvPr/>
          </p:nvGrpSpPr>
          <p:grpSpPr>
            <a:xfrm>
              <a:off x="1632" y="1536"/>
              <a:ext cx="575" cy="226"/>
              <a:chOff x="432" y="1728"/>
              <a:chExt cx="432" cy="226"/>
            </a:xfrm>
          </p:grpSpPr>
          <p:sp>
            <p:nvSpPr>
              <p:cNvPr id="949" name="Google Shape;949;p38"/>
              <p:cNvSpPr/>
              <p:nvPr/>
            </p:nvSpPr>
            <p:spPr>
              <a:xfrm>
                <a:off x="432" y="1728"/>
                <a:ext cx="432" cy="205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1" i="0" sz="2800" u="none" cap="none" strike="noStrik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950" name="Google Shape;950;p38"/>
              <p:cNvSpPr txBox="1"/>
              <p:nvPr/>
            </p:nvSpPr>
            <p:spPr>
              <a:xfrm>
                <a:off x="432" y="1728"/>
                <a:ext cx="417" cy="2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2 3 5 6</a:t>
                </a:r>
                <a:endParaRPr/>
              </a:p>
            </p:txBody>
          </p:sp>
        </p:grpSp>
      </p:grpSp>
      <p:sp>
        <p:nvSpPr>
          <p:cNvPr id="951" name="Google Shape;951;p38"/>
          <p:cNvSpPr txBox="1"/>
          <p:nvPr/>
        </p:nvSpPr>
        <p:spPr>
          <a:xfrm>
            <a:off x="4670425" y="1447800"/>
            <a:ext cx="118745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transaction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39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Support Counting Using a Hash Tree</a:t>
            </a:r>
            <a:endParaRPr/>
          </a:p>
        </p:txBody>
      </p:sp>
      <p:cxnSp>
        <p:nvCxnSpPr>
          <p:cNvPr id="957" name="Google Shape;957;p39"/>
          <p:cNvCxnSpPr/>
          <p:nvPr/>
        </p:nvCxnSpPr>
        <p:spPr>
          <a:xfrm flipH="1">
            <a:off x="2763838" y="2765425"/>
            <a:ext cx="1425575" cy="6762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8" name="Google Shape;958;p39"/>
          <p:cNvCxnSpPr/>
          <p:nvPr/>
        </p:nvCxnSpPr>
        <p:spPr>
          <a:xfrm>
            <a:off x="4189413" y="2765425"/>
            <a:ext cx="0" cy="73818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9" name="Google Shape;959;p39"/>
          <p:cNvCxnSpPr/>
          <p:nvPr/>
        </p:nvCxnSpPr>
        <p:spPr>
          <a:xfrm>
            <a:off x="4189413" y="2765425"/>
            <a:ext cx="1425575" cy="6762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0" name="Google Shape;960;p39"/>
          <p:cNvCxnSpPr/>
          <p:nvPr/>
        </p:nvCxnSpPr>
        <p:spPr>
          <a:xfrm flipH="1">
            <a:off x="1939925" y="3838575"/>
            <a:ext cx="808038" cy="47783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1" name="Google Shape;961;p39"/>
          <p:cNvCxnSpPr/>
          <p:nvPr/>
        </p:nvCxnSpPr>
        <p:spPr>
          <a:xfrm>
            <a:off x="2747963" y="3838575"/>
            <a:ext cx="0" cy="5365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2" name="Google Shape;962;p39"/>
          <p:cNvCxnSpPr/>
          <p:nvPr/>
        </p:nvCxnSpPr>
        <p:spPr>
          <a:xfrm>
            <a:off x="2747963" y="3838575"/>
            <a:ext cx="649287" cy="47783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3" name="Google Shape;963;p39"/>
          <p:cNvCxnSpPr/>
          <p:nvPr/>
        </p:nvCxnSpPr>
        <p:spPr>
          <a:xfrm flipH="1">
            <a:off x="4600575" y="3838575"/>
            <a:ext cx="1014413" cy="73818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4" name="Google Shape;964;p39"/>
          <p:cNvCxnSpPr/>
          <p:nvPr/>
        </p:nvCxnSpPr>
        <p:spPr>
          <a:xfrm>
            <a:off x="5614988" y="3838575"/>
            <a:ext cx="0" cy="73818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5" name="Google Shape;965;p39"/>
          <p:cNvCxnSpPr/>
          <p:nvPr/>
        </p:nvCxnSpPr>
        <p:spPr>
          <a:xfrm>
            <a:off x="5614988" y="3838575"/>
            <a:ext cx="1166812" cy="73342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6" name="Google Shape;966;p39"/>
          <p:cNvCxnSpPr/>
          <p:nvPr/>
        </p:nvCxnSpPr>
        <p:spPr>
          <a:xfrm flipH="1">
            <a:off x="2003425" y="4778375"/>
            <a:ext cx="760413" cy="5365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7" name="Google Shape;967;p39"/>
          <p:cNvCxnSpPr/>
          <p:nvPr/>
        </p:nvCxnSpPr>
        <p:spPr>
          <a:xfrm>
            <a:off x="2763838" y="4778375"/>
            <a:ext cx="0" cy="60483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" name="Google Shape;968;p39"/>
          <p:cNvCxnSpPr/>
          <p:nvPr/>
        </p:nvCxnSpPr>
        <p:spPr>
          <a:xfrm>
            <a:off x="2763838" y="4778375"/>
            <a:ext cx="696912" cy="5365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9" name="Google Shape;969;p39"/>
          <p:cNvSpPr/>
          <p:nvPr/>
        </p:nvSpPr>
        <p:spPr>
          <a:xfrm>
            <a:off x="2636838" y="3436938"/>
            <a:ext cx="252412" cy="40163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0" name="Google Shape;970;p39"/>
          <p:cNvCxnSpPr/>
          <p:nvPr/>
        </p:nvCxnSpPr>
        <p:spPr>
          <a:xfrm>
            <a:off x="2636838" y="3570288"/>
            <a:ext cx="252412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1" name="Google Shape;971;p39"/>
          <p:cNvCxnSpPr/>
          <p:nvPr/>
        </p:nvCxnSpPr>
        <p:spPr>
          <a:xfrm>
            <a:off x="2636838" y="3705225"/>
            <a:ext cx="252412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2" name="Google Shape;972;p39"/>
          <p:cNvSpPr/>
          <p:nvPr/>
        </p:nvSpPr>
        <p:spPr>
          <a:xfrm>
            <a:off x="5487988" y="3436938"/>
            <a:ext cx="254000" cy="40163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3" name="Google Shape;973;p39"/>
          <p:cNvCxnSpPr/>
          <p:nvPr/>
        </p:nvCxnSpPr>
        <p:spPr>
          <a:xfrm>
            <a:off x="5487988" y="3570288"/>
            <a:ext cx="25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4" name="Google Shape;974;p39"/>
          <p:cNvCxnSpPr/>
          <p:nvPr/>
        </p:nvCxnSpPr>
        <p:spPr>
          <a:xfrm>
            <a:off x="5487988" y="3705225"/>
            <a:ext cx="25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5" name="Google Shape;975;p39"/>
          <p:cNvSpPr/>
          <p:nvPr/>
        </p:nvSpPr>
        <p:spPr>
          <a:xfrm>
            <a:off x="2636838" y="4375150"/>
            <a:ext cx="252412" cy="403225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6" name="Google Shape;976;p39"/>
          <p:cNvCxnSpPr/>
          <p:nvPr/>
        </p:nvCxnSpPr>
        <p:spPr>
          <a:xfrm>
            <a:off x="2636838" y="4645025"/>
            <a:ext cx="252412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7" name="Google Shape;977;p39"/>
          <p:cNvCxnSpPr/>
          <p:nvPr/>
        </p:nvCxnSpPr>
        <p:spPr>
          <a:xfrm>
            <a:off x="2636838" y="4510088"/>
            <a:ext cx="252412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8" name="Google Shape;978;p39"/>
          <p:cNvSpPr/>
          <p:nvPr/>
        </p:nvSpPr>
        <p:spPr>
          <a:xfrm>
            <a:off x="3270250" y="5314950"/>
            <a:ext cx="633413" cy="336550"/>
          </a:xfrm>
          <a:prstGeom prst="rect">
            <a:avLst/>
          </a:prstGeom>
          <a:solidFill>
            <a:srgbClr val="FFFF99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39"/>
          <p:cNvSpPr txBox="1"/>
          <p:nvPr/>
        </p:nvSpPr>
        <p:spPr>
          <a:xfrm>
            <a:off x="3270250" y="5338763"/>
            <a:ext cx="6413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1 5 9</a:t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980" name="Google Shape;980;p39"/>
          <p:cNvGrpSpPr/>
          <p:nvPr/>
        </p:nvGrpSpPr>
        <p:grpSpPr>
          <a:xfrm>
            <a:off x="1622425" y="4308475"/>
            <a:ext cx="641350" cy="390525"/>
            <a:chOff x="1248" y="2784"/>
            <a:chExt cx="486" cy="279"/>
          </a:xfrm>
        </p:grpSpPr>
        <p:sp>
          <p:nvSpPr>
            <p:cNvPr id="981" name="Google Shape;981;p39"/>
            <p:cNvSpPr/>
            <p:nvPr/>
          </p:nvSpPr>
          <p:spPr>
            <a:xfrm>
              <a:off x="1248" y="2784"/>
              <a:ext cx="480" cy="240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39"/>
            <p:cNvSpPr txBox="1"/>
            <p:nvPr/>
          </p:nvSpPr>
          <p:spPr>
            <a:xfrm>
              <a:off x="1248" y="2801"/>
              <a:ext cx="486" cy="2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1 4 5</a:t>
              </a:r>
              <a:endPara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983" name="Google Shape;983;p39"/>
          <p:cNvSpPr/>
          <p:nvPr/>
        </p:nvSpPr>
        <p:spPr>
          <a:xfrm>
            <a:off x="3143250" y="4308475"/>
            <a:ext cx="633413" cy="336550"/>
          </a:xfrm>
          <a:prstGeom prst="rect">
            <a:avLst/>
          </a:prstGeom>
          <a:solidFill>
            <a:srgbClr val="FFFF99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39"/>
          <p:cNvSpPr txBox="1"/>
          <p:nvPr/>
        </p:nvSpPr>
        <p:spPr>
          <a:xfrm>
            <a:off x="3143250" y="4332288"/>
            <a:ext cx="6413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1 3 6</a:t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5" name="Google Shape;985;p39"/>
          <p:cNvSpPr/>
          <p:nvPr/>
        </p:nvSpPr>
        <p:spPr>
          <a:xfrm>
            <a:off x="4284663" y="4576763"/>
            <a:ext cx="633412" cy="336550"/>
          </a:xfrm>
          <a:prstGeom prst="rect">
            <a:avLst/>
          </a:prstGeom>
          <a:solidFill>
            <a:srgbClr val="FFFF99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39"/>
          <p:cNvSpPr txBox="1"/>
          <p:nvPr/>
        </p:nvSpPr>
        <p:spPr>
          <a:xfrm>
            <a:off x="4284663" y="4600575"/>
            <a:ext cx="64135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3 4 5</a:t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987" name="Google Shape;987;p39"/>
          <p:cNvGrpSpPr/>
          <p:nvPr/>
        </p:nvGrpSpPr>
        <p:grpSpPr>
          <a:xfrm>
            <a:off x="6438900" y="4576763"/>
            <a:ext cx="641350" cy="390525"/>
            <a:chOff x="432" y="3408"/>
            <a:chExt cx="486" cy="279"/>
          </a:xfrm>
        </p:grpSpPr>
        <p:sp>
          <p:nvSpPr>
            <p:cNvPr id="988" name="Google Shape;988;p39"/>
            <p:cNvSpPr/>
            <p:nvPr/>
          </p:nvSpPr>
          <p:spPr>
            <a:xfrm>
              <a:off x="432" y="3408"/>
              <a:ext cx="480" cy="240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39"/>
            <p:cNvSpPr txBox="1"/>
            <p:nvPr/>
          </p:nvSpPr>
          <p:spPr>
            <a:xfrm>
              <a:off x="432" y="3425"/>
              <a:ext cx="486" cy="2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3 6 7</a:t>
              </a:r>
              <a:endPara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990" name="Google Shape;990;p39"/>
          <p:cNvGrpSpPr/>
          <p:nvPr/>
        </p:nvGrpSpPr>
        <p:grpSpPr>
          <a:xfrm>
            <a:off x="6438900" y="4913313"/>
            <a:ext cx="641350" cy="390525"/>
            <a:chOff x="432" y="3408"/>
            <a:chExt cx="486" cy="280"/>
          </a:xfrm>
        </p:grpSpPr>
        <p:sp>
          <p:nvSpPr>
            <p:cNvPr id="991" name="Google Shape;991;p39"/>
            <p:cNvSpPr/>
            <p:nvPr/>
          </p:nvSpPr>
          <p:spPr>
            <a:xfrm>
              <a:off x="432" y="3408"/>
              <a:ext cx="480" cy="240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39"/>
            <p:cNvSpPr txBox="1"/>
            <p:nvPr/>
          </p:nvSpPr>
          <p:spPr>
            <a:xfrm>
              <a:off x="432" y="3425"/>
              <a:ext cx="486" cy="2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3 6 8</a:t>
              </a:r>
              <a:endPara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993" name="Google Shape;993;p39"/>
          <p:cNvGrpSpPr/>
          <p:nvPr/>
        </p:nvGrpSpPr>
        <p:grpSpPr>
          <a:xfrm>
            <a:off x="5297488" y="4576763"/>
            <a:ext cx="644525" cy="725487"/>
            <a:chOff x="3792" y="3312"/>
            <a:chExt cx="488" cy="519"/>
          </a:xfrm>
        </p:grpSpPr>
        <p:grpSp>
          <p:nvGrpSpPr>
            <p:cNvPr id="994" name="Google Shape;994;p39"/>
            <p:cNvGrpSpPr/>
            <p:nvPr/>
          </p:nvGrpSpPr>
          <p:grpSpPr>
            <a:xfrm>
              <a:off x="3792" y="3312"/>
              <a:ext cx="488" cy="279"/>
              <a:chOff x="432" y="3408"/>
              <a:chExt cx="488" cy="279"/>
            </a:xfrm>
          </p:grpSpPr>
          <p:sp>
            <p:nvSpPr>
              <p:cNvPr id="995" name="Google Shape;995;p39"/>
              <p:cNvSpPr/>
              <p:nvPr/>
            </p:nvSpPr>
            <p:spPr>
              <a:xfrm>
                <a:off x="432" y="3408"/>
                <a:ext cx="480" cy="240"/>
              </a:xfrm>
              <a:prstGeom prst="rect">
                <a:avLst/>
              </a:prstGeom>
              <a:solidFill>
                <a:srgbClr val="FFFF9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" name="Google Shape;996;p39"/>
              <p:cNvSpPr txBox="1"/>
              <p:nvPr/>
            </p:nvSpPr>
            <p:spPr>
              <a:xfrm>
                <a:off x="434" y="3425"/>
                <a:ext cx="486" cy="2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3 5 6</a:t>
                </a:r>
                <a:endParaRPr b="0" i="0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997" name="Google Shape;997;p39"/>
            <p:cNvGrpSpPr/>
            <p:nvPr/>
          </p:nvGrpSpPr>
          <p:grpSpPr>
            <a:xfrm>
              <a:off x="3792" y="3552"/>
              <a:ext cx="488" cy="279"/>
              <a:chOff x="432" y="3408"/>
              <a:chExt cx="488" cy="279"/>
            </a:xfrm>
          </p:grpSpPr>
          <p:sp>
            <p:nvSpPr>
              <p:cNvPr id="998" name="Google Shape;998;p39"/>
              <p:cNvSpPr/>
              <p:nvPr/>
            </p:nvSpPr>
            <p:spPr>
              <a:xfrm>
                <a:off x="432" y="3408"/>
                <a:ext cx="480" cy="240"/>
              </a:xfrm>
              <a:prstGeom prst="rect">
                <a:avLst/>
              </a:prstGeom>
              <a:solidFill>
                <a:srgbClr val="FFFF9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" name="Google Shape;999;p39"/>
              <p:cNvSpPr txBox="1"/>
              <p:nvPr/>
            </p:nvSpPr>
            <p:spPr>
              <a:xfrm>
                <a:off x="434" y="3425"/>
                <a:ext cx="486" cy="2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3 5 7</a:t>
                </a:r>
                <a:endParaRPr b="0" i="0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grpSp>
        <p:nvGrpSpPr>
          <p:cNvPr id="1000" name="Google Shape;1000;p39"/>
          <p:cNvGrpSpPr/>
          <p:nvPr/>
        </p:nvGrpSpPr>
        <p:grpSpPr>
          <a:xfrm>
            <a:off x="5297488" y="5248275"/>
            <a:ext cx="644525" cy="390525"/>
            <a:chOff x="432" y="3408"/>
            <a:chExt cx="488" cy="279"/>
          </a:xfrm>
        </p:grpSpPr>
        <p:sp>
          <p:nvSpPr>
            <p:cNvPr id="1001" name="Google Shape;1001;p39"/>
            <p:cNvSpPr/>
            <p:nvPr/>
          </p:nvSpPr>
          <p:spPr>
            <a:xfrm>
              <a:off x="432" y="3408"/>
              <a:ext cx="480" cy="240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39"/>
            <p:cNvSpPr txBox="1"/>
            <p:nvPr/>
          </p:nvSpPr>
          <p:spPr>
            <a:xfrm>
              <a:off x="434" y="3425"/>
              <a:ext cx="486" cy="2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6 8 9</a:t>
              </a:r>
              <a:endPara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003" name="Google Shape;1003;p39"/>
          <p:cNvGrpSpPr/>
          <p:nvPr/>
        </p:nvGrpSpPr>
        <p:grpSpPr>
          <a:xfrm>
            <a:off x="3903663" y="3503613"/>
            <a:ext cx="641350" cy="390525"/>
            <a:chOff x="432" y="3408"/>
            <a:chExt cx="486" cy="279"/>
          </a:xfrm>
        </p:grpSpPr>
        <p:sp>
          <p:nvSpPr>
            <p:cNvPr id="1004" name="Google Shape;1004;p39"/>
            <p:cNvSpPr/>
            <p:nvPr/>
          </p:nvSpPr>
          <p:spPr>
            <a:xfrm>
              <a:off x="432" y="3408"/>
              <a:ext cx="480" cy="240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39"/>
            <p:cNvSpPr txBox="1"/>
            <p:nvPr/>
          </p:nvSpPr>
          <p:spPr>
            <a:xfrm>
              <a:off x="432" y="3425"/>
              <a:ext cx="486" cy="2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2 3 4</a:t>
              </a:r>
              <a:endParaRPr/>
            </a:p>
          </p:txBody>
        </p:sp>
      </p:grpSp>
      <p:grpSp>
        <p:nvGrpSpPr>
          <p:cNvPr id="1006" name="Google Shape;1006;p39"/>
          <p:cNvGrpSpPr/>
          <p:nvPr/>
        </p:nvGrpSpPr>
        <p:grpSpPr>
          <a:xfrm>
            <a:off x="3903663" y="3838575"/>
            <a:ext cx="641350" cy="392113"/>
            <a:chOff x="432" y="3408"/>
            <a:chExt cx="486" cy="280"/>
          </a:xfrm>
        </p:grpSpPr>
        <p:sp>
          <p:nvSpPr>
            <p:cNvPr id="1007" name="Google Shape;1007;p39"/>
            <p:cNvSpPr/>
            <p:nvPr/>
          </p:nvSpPr>
          <p:spPr>
            <a:xfrm>
              <a:off x="432" y="3408"/>
              <a:ext cx="480" cy="240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39"/>
            <p:cNvSpPr txBox="1"/>
            <p:nvPr/>
          </p:nvSpPr>
          <p:spPr>
            <a:xfrm>
              <a:off x="432" y="3426"/>
              <a:ext cx="486" cy="2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5 6 7</a:t>
              </a:r>
              <a:endPara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009" name="Google Shape;1009;p39"/>
          <p:cNvGrpSpPr/>
          <p:nvPr/>
        </p:nvGrpSpPr>
        <p:grpSpPr>
          <a:xfrm>
            <a:off x="1685925" y="5314950"/>
            <a:ext cx="641350" cy="390525"/>
            <a:chOff x="432" y="3408"/>
            <a:chExt cx="486" cy="279"/>
          </a:xfrm>
        </p:grpSpPr>
        <p:sp>
          <p:nvSpPr>
            <p:cNvPr id="1010" name="Google Shape;1010;p39"/>
            <p:cNvSpPr/>
            <p:nvPr/>
          </p:nvSpPr>
          <p:spPr>
            <a:xfrm>
              <a:off x="432" y="3408"/>
              <a:ext cx="480" cy="240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39"/>
            <p:cNvSpPr txBox="1"/>
            <p:nvPr/>
          </p:nvSpPr>
          <p:spPr>
            <a:xfrm>
              <a:off x="432" y="3425"/>
              <a:ext cx="486" cy="2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1 2 4</a:t>
              </a:r>
              <a:endPara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012" name="Google Shape;1012;p39"/>
          <p:cNvGrpSpPr/>
          <p:nvPr/>
        </p:nvGrpSpPr>
        <p:grpSpPr>
          <a:xfrm>
            <a:off x="1685925" y="5651500"/>
            <a:ext cx="641350" cy="392113"/>
            <a:chOff x="432" y="3408"/>
            <a:chExt cx="486" cy="281"/>
          </a:xfrm>
        </p:grpSpPr>
        <p:sp>
          <p:nvSpPr>
            <p:cNvPr id="1013" name="Google Shape;1013;p39"/>
            <p:cNvSpPr/>
            <p:nvPr/>
          </p:nvSpPr>
          <p:spPr>
            <a:xfrm>
              <a:off x="432" y="3408"/>
              <a:ext cx="480" cy="240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39"/>
            <p:cNvSpPr txBox="1"/>
            <p:nvPr/>
          </p:nvSpPr>
          <p:spPr>
            <a:xfrm>
              <a:off x="432" y="3426"/>
              <a:ext cx="486" cy="2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4 5 7</a:t>
              </a:r>
              <a:endPara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015" name="Google Shape;1015;p39"/>
          <p:cNvGrpSpPr/>
          <p:nvPr/>
        </p:nvGrpSpPr>
        <p:grpSpPr>
          <a:xfrm>
            <a:off x="2446338" y="5383213"/>
            <a:ext cx="641350" cy="390525"/>
            <a:chOff x="432" y="3408"/>
            <a:chExt cx="486" cy="280"/>
          </a:xfrm>
        </p:grpSpPr>
        <p:sp>
          <p:nvSpPr>
            <p:cNvPr id="1016" name="Google Shape;1016;p39"/>
            <p:cNvSpPr/>
            <p:nvPr/>
          </p:nvSpPr>
          <p:spPr>
            <a:xfrm>
              <a:off x="432" y="3408"/>
              <a:ext cx="480" cy="240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39"/>
            <p:cNvSpPr txBox="1"/>
            <p:nvPr/>
          </p:nvSpPr>
          <p:spPr>
            <a:xfrm>
              <a:off x="432" y="3425"/>
              <a:ext cx="486" cy="2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1 2 5</a:t>
              </a:r>
              <a:endPara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018" name="Google Shape;1018;p39"/>
          <p:cNvGrpSpPr/>
          <p:nvPr/>
        </p:nvGrpSpPr>
        <p:grpSpPr>
          <a:xfrm>
            <a:off x="2446338" y="5718175"/>
            <a:ext cx="641350" cy="388938"/>
            <a:chOff x="432" y="3408"/>
            <a:chExt cx="486" cy="278"/>
          </a:xfrm>
        </p:grpSpPr>
        <p:sp>
          <p:nvSpPr>
            <p:cNvPr id="1019" name="Google Shape;1019;p39"/>
            <p:cNvSpPr/>
            <p:nvPr/>
          </p:nvSpPr>
          <p:spPr>
            <a:xfrm>
              <a:off x="432" y="3408"/>
              <a:ext cx="480" cy="240"/>
            </a:xfrm>
            <a:prstGeom prst="rect">
              <a:avLst/>
            </a:prstGeom>
            <a:solidFill>
              <a:srgbClr val="FFFF9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39"/>
            <p:cNvSpPr txBox="1"/>
            <p:nvPr/>
          </p:nvSpPr>
          <p:spPr>
            <a:xfrm>
              <a:off x="432" y="3424"/>
              <a:ext cx="486" cy="2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4 5 8</a:t>
              </a:r>
              <a:endPara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021" name="Google Shape;1021;p39"/>
          <p:cNvSpPr/>
          <p:nvPr/>
        </p:nvSpPr>
        <p:spPr>
          <a:xfrm>
            <a:off x="4030663" y="2362200"/>
            <a:ext cx="254000" cy="403225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2" name="Google Shape;1022;p39"/>
          <p:cNvCxnSpPr/>
          <p:nvPr/>
        </p:nvCxnSpPr>
        <p:spPr>
          <a:xfrm>
            <a:off x="4030663" y="2497138"/>
            <a:ext cx="25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3" name="Google Shape;1023;p39"/>
          <p:cNvCxnSpPr/>
          <p:nvPr/>
        </p:nvCxnSpPr>
        <p:spPr>
          <a:xfrm>
            <a:off x="4030663" y="2630488"/>
            <a:ext cx="25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24" name="Google Shape;1024;p39"/>
          <p:cNvGrpSpPr/>
          <p:nvPr/>
        </p:nvGrpSpPr>
        <p:grpSpPr>
          <a:xfrm>
            <a:off x="7185025" y="1295400"/>
            <a:ext cx="1654175" cy="1692275"/>
            <a:chOff x="96" y="1097"/>
            <a:chExt cx="1141" cy="1122"/>
          </a:xfrm>
        </p:grpSpPr>
        <p:sp>
          <p:nvSpPr>
            <p:cNvPr id="1025" name="Google Shape;1025;p39"/>
            <p:cNvSpPr txBox="1"/>
            <p:nvPr/>
          </p:nvSpPr>
          <p:spPr>
            <a:xfrm>
              <a:off x="96" y="1776"/>
              <a:ext cx="372" cy="2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1,4,7</a:t>
              </a:r>
              <a:endPara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026" name="Google Shape;1026;p39"/>
            <p:cNvGrpSpPr/>
            <p:nvPr/>
          </p:nvGrpSpPr>
          <p:grpSpPr>
            <a:xfrm>
              <a:off x="144" y="1097"/>
              <a:ext cx="1093" cy="1122"/>
              <a:chOff x="144" y="1097"/>
              <a:chExt cx="1093" cy="1122"/>
            </a:xfrm>
          </p:grpSpPr>
          <p:sp>
            <p:nvSpPr>
              <p:cNvPr id="1027" name="Google Shape;1027;p39"/>
              <p:cNvSpPr txBox="1"/>
              <p:nvPr/>
            </p:nvSpPr>
            <p:spPr>
              <a:xfrm>
                <a:off x="369" y="1097"/>
                <a:ext cx="127" cy="3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grpSp>
            <p:nvGrpSpPr>
              <p:cNvPr id="1028" name="Google Shape;1028;p39"/>
              <p:cNvGrpSpPr/>
              <p:nvPr/>
            </p:nvGrpSpPr>
            <p:grpSpPr>
              <a:xfrm>
                <a:off x="528" y="1392"/>
                <a:ext cx="240" cy="384"/>
                <a:chOff x="2064" y="1872"/>
                <a:chExt cx="192" cy="288"/>
              </a:xfrm>
            </p:grpSpPr>
            <p:sp>
              <p:nvSpPr>
                <p:cNvPr id="1029" name="Google Shape;1029;p39"/>
                <p:cNvSpPr/>
                <p:nvPr/>
              </p:nvSpPr>
              <p:spPr>
                <a:xfrm>
                  <a:off x="2064" y="1872"/>
                  <a:ext cx="192" cy="288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1" i="0" sz="14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030" name="Google Shape;1030;p39"/>
                <p:cNvCxnSpPr/>
                <p:nvPr/>
              </p:nvCxnSpPr>
              <p:spPr>
                <a:xfrm>
                  <a:off x="2064" y="1968"/>
                  <a:ext cx="192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31" name="Google Shape;1031;p39"/>
                <p:cNvCxnSpPr/>
                <p:nvPr/>
              </p:nvCxnSpPr>
              <p:spPr>
                <a:xfrm>
                  <a:off x="2064" y="2064"/>
                  <a:ext cx="192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1032" name="Google Shape;1032;p39"/>
              <p:cNvCxnSpPr/>
              <p:nvPr/>
            </p:nvCxnSpPr>
            <p:spPr>
              <a:xfrm flipH="1">
                <a:off x="144" y="1776"/>
                <a:ext cx="485" cy="336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33" name="Google Shape;1033;p39"/>
              <p:cNvCxnSpPr/>
              <p:nvPr/>
            </p:nvCxnSpPr>
            <p:spPr>
              <a:xfrm>
                <a:off x="624" y="1776"/>
                <a:ext cx="0" cy="384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34" name="Google Shape;1034;p39"/>
              <p:cNvCxnSpPr/>
              <p:nvPr/>
            </p:nvCxnSpPr>
            <p:spPr>
              <a:xfrm>
                <a:off x="629" y="1776"/>
                <a:ext cx="427" cy="336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35" name="Google Shape;1035;p39"/>
              <p:cNvSpPr txBox="1"/>
              <p:nvPr/>
            </p:nvSpPr>
            <p:spPr>
              <a:xfrm>
                <a:off x="289" y="2017"/>
                <a:ext cx="372" cy="2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2,5,8</a:t>
                </a:r>
                <a:endParaRPr b="0" i="0" sz="1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036" name="Google Shape;1036;p39"/>
              <p:cNvSpPr txBox="1"/>
              <p:nvPr/>
            </p:nvSpPr>
            <p:spPr>
              <a:xfrm>
                <a:off x="865" y="1776"/>
                <a:ext cx="372" cy="2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3,6,9</a:t>
                </a:r>
                <a:endParaRPr/>
              </a:p>
            </p:txBody>
          </p:sp>
          <p:sp>
            <p:nvSpPr>
              <p:cNvPr id="1037" name="Google Shape;1037;p39"/>
              <p:cNvSpPr txBox="1"/>
              <p:nvPr/>
            </p:nvSpPr>
            <p:spPr>
              <a:xfrm>
                <a:off x="192" y="1152"/>
                <a:ext cx="950" cy="2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Hash Function</a:t>
                </a:r>
                <a:endParaRPr b="0" i="0" sz="2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grpSp>
        <p:nvGrpSpPr>
          <p:cNvPr id="1038" name="Google Shape;1038;p39"/>
          <p:cNvGrpSpPr/>
          <p:nvPr/>
        </p:nvGrpSpPr>
        <p:grpSpPr>
          <a:xfrm>
            <a:off x="3603625" y="1447800"/>
            <a:ext cx="1073150" cy="396875"/>
            <a:chOff x="4416" y="1440"/>
            <a:chExt cx="676" cy="250"/>
          </a:xfrm>
        </p:grpSpPr>
        <p:sp>
          <p:nvSpPr>
            <p:cNvPr id="1039" name="Google Shape;1039;p39"/>
            <p:cNvSpPr/>
            <p:nvPr/>
          </p:nvSpPr>
          <p:spPr>
            <a:xfrm>
              <a:off x="4416" y="1440"/>
              <a:ext cx="672" cy="213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1" i="0" sz="28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1040" name="Google Shape;1040;p39"/>
            <p:cNvSpPr txBox="1"/>
            <p:nvPr/>
          </p:nvSpPr>
          <p:spPr>
            <a:xfrm>
              <a:off x="4416" y="1440"/>
              <a:ext cx="676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1 2 3 5 6</a:t>
              </a:r>
              <a:endParaRPr/>
            </a:p>
          </p:txBody>
        </p:sp>
      </p:grpSp>
      <p:cxnSp>
        <p:nvCxnSpPr>
          <p:cNvPr id="1041" name="Google Shape;1041;p39"/>
          <p:cNvCxnSpPr/>
          <p:nvPr/>
        </p:nvCxnSpPr>
        <p:spPr>
          <a:xfrm>
            <a:off x="4137025" y="1828800"/>
            <a:ext cx="0" cy="4572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2" name="Google Shape;1042;p39"/>
          <p:cNvCxnSpPr/>
          <p:nvPr/>
        </p:nvCxnSpPr>
        <p:spPr>
          <a:xfrm>
            <a:off x="2689225" y="2590800"/>
            <a:ext cx="76200" cy="7620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3" name="Google Shape;1043;p39"/>
          <p:cNvCxnSpPr/>
          <p:nvPr/>
        </p:nvCxnSpPr>
        <p:spPr>
          <a:xfrm flipH="1">
            <a:off x="4213225" y="2667000"/>
            <a:ext cx="990600" cy="7620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4" name="Google Shape;1044;p39"/>
          <p:cNvCxnSpPr/>
          <p:nvPr/>
        </p:nvCxnSpPr>
        <p:spPr>
          <a:xfrm flipH="1">
            <a:off x="5584825" y="3200400"/>
            <a:ext cx="762000" cy="1524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045" name="Google Shape;1045;p39"/>
          <p:cNvGrpSpPr/>
          <p:nvPr/>
        </p:nvGrpSpPr>
        <p:grpSpPr>
          <a:xfrm>
            <a:off x="250825" y="2514600"/>
            <a:ext cx="1377950" cy="396875"/>
            <a:chOff x="0" y="1728"/>
            <a:chExt cx="868" cy="250"/>
          </a:xfrm>
        </p:grpSpPr>
        <p:grpSp>
          <p:nvGrpSpPr>
            <p:cNvPr id="1046" name="Google Shape;1046;p39"/>
            <p:cNvGrpSpPr/>
            <p:nvPr/>
          </p:nvGrpSpPr>
          <p:grpSpPr>
            <a:xfrm>
              <a:off x="432" y="1728"/>
              <a:ext cx="436" cy="250"/>
              <a:chOff x="432" y="1728"/>
              <a:chExt cx="436" cy="250"/>
            </a:xfrm>
          </p:grpSpPr>
          <p:sp>
            <p:nvSpPr>
              <p:cNvPr id="1047" name="Google Shape;1047;p39"/>
              <p:cNvSpPr/>
              <p:nvPr/>
            </p:nvSpPr>
            <p:spPr>
              <a:xfrm>
                <a:off x="432" y="1728"/>
                <a:ext cx="432" cy="205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1" i="0" sz="2800" u="none" cap="none" strike="noStrik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048" name="Google Shape;1048;p39"/>
              <p:cNvSpPr txBox="1"/>
              <p:nvPr/>
            </p:nvSpPr>
            <p:spPr>
              <a:xfrm>
                <a:off x="432" y="1728"/>
                <a:ext cx="436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3 5 6</a:t>
                </a:r>
                <a:endParaRPr/>
              </a:p>
            </p:txBody>
          </p:sp>
        </p:grpSp>
        <p:grpSp>
          <p:nvGrpSpPr>
            <p:cNvPr id="1049" name="Google Shape;1049;p39"/>
            <p:cNvGrpSpPr/>
            <p:nvPr/>
          </p:nvGrpSpPr>
          <p:grpSpPr>
            <a:xfrm>
              <a:off x="0" y="1728"/>
              <a:ext cx="446" cy="250"/>
              <a:chOff x="336" y="1440"/>
              <a:chExt cx="446" cy="250"/>
            </a:xfrm>
          </p:grpSpPr>
          <p:sp>
            <p:nvSpPr>
              <p:cNvPr id="1050" name="Google Shape;1050;p39"/>
              <p:cNvSpPr/>
              <p:nvPr/>
            </p:nvSpPr>
            <p:spPr>
              <a:xfrm>
                <a:off x="336" y="1440"/>
                <a:ext cx="432" cy="205"/>
              </a:xfrm>
              <a:prstGeom prst="rect">
                <a:avLst/>
              </a:prstGeom>
              <a:solidFill>
                <a:srgbClr val="CCCCFF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1" i="0" sz="2800" u="none" cap="none" strike="noStrik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051" name="Google Shape;1051;p39"/>
              <p:cNvSpPr txBox="1"/>
              <p:nvPr/>
            </p:nvSpPr>
            <p:spPr>
              <a:xfrm>
                <a:off x="336" y="1440"/>
                <a:ext cx="446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 2 +</a:t>
                </a:r>
                <a:endParaRPr/>
              </a:p>
            </p:txBody>
          </p:sp>
        </p:grpSp>
      </p:grpSp>
      <p:grpSp>
        <p:nvGrpSpPr>
          <p:cNvPr id="1052" name="Google Shape;1052;p39"/>
          <p:cNvGrpSpPr/>
          <p:nvPr/>
        </p:nvGrpSpPr>
        <p:grpSpPr>
          <a:xfrm>
            <a:off x="250825" y="3124200"/>
            <a:ext cx="1187450" cy="396875"/>
            <a:chOff x="0" y="2160"/>
            <a:chExt cx="748" cy="250"/>
          </a:xfrm>
        </p:grpSpPr>
        <p:grpSp>
          <p:nvGrpSpPr>
            <p:cNvPr id="1053" name="Google Shape;1053;p39"/>
            <p:cNvGrpSpPr/>
            <p:nvPr/>
          </p:nvGrpSpPr>
          <p:grpSpPr>
            <a:xfrm>
              <a:off x="432" y="2160"/>
              <a:ext cx="316" cy="250"/>
              <a:chOff x="4416" y="1440"/>
              <a:chExt cx="685" cy="260"/>
            </a:xfrm>
          </p:grpSpPr>
          <p:sp>
            <p:nvSpPr>
              <p:cNvPr id="1054" name="Google Shape;1054;p39"/>
              <p:cNvSpPr/>
              <p:nvPr/>
            </p:nvSpPr>
            <p:spPr>
              <a:xfrm>
                <a:off x="4416" y="1440"/>
                <a:ext cx="672" cy="213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1" i="0" sz="2800" u="none" cap="none" strike="noStrik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055" name="Google Shape;1055;p39"/>
              <p:cNvSpPr txBox="1"/>
              <p:nvPr/>
            </p:nvSpPr>
            <p:spPr>
              <a:xfrm>
                <a:off x="4416" y="1440"/>
                <a:ext cx="685" cy="2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5 6</a:t>
                </a:r>
                <a:endParaRPr/>
              </a:p>
            </p:txBody>
          </p:sp>
        </p:grpSp>
        <p:grpSp>
          <p:nvGrpSpPr>
            <p:cNvPr id="1056" name="Google Shape;1056;p39"/>
            <p:cNvGrpSpPr/>
            <p:nvPr/>
          </p:nvGrpSpPr>
          <p:grpSpPr>
            <a:xfrm>
              <a:off x="0" y="2160"/>
              <a:ext cx="446" cy="250"/>
              <a:chOff x="336" y="1440"/>
              <a:chExt cx="446" cy="250"/>
            </a:xfrm>
          </p:grpSpPr>
          <p:sp>
            <p:nvSpPr>
              <p:cNvPr id="1057" name="Google Shape;1057;p39"/>
              <p:cNvSpPr/>
              <p:nvPr/>
            </p:nvSpPr>
            <p:spPr>
              <a:xfrm>
                <a:off x="336" y="1440"/>
                <a:ext cx="432" cy="205"/>
              </a:xfrm>
              <a:prstGeom prst="rect">
                <a:avLst/>
              </a:prstGeom>
              <a:solidFill>
                <a:srgbClr val="CCCCFF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1" i="0" sz="2800" u="none" cap="none" strike="noStrik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058" name="Google Shape;1058;p39"/>
              <p:cNvSpPr txBox="1"/>
              <p:nvPr/>
            </p:nvSpPr>
            <p:spPr>
              <a:xfrm>
                <a:off x="336" y="1440"/>
                <a:ext cx="446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 3 +</a:t>
                </a:r>
                <a:endParaRPr/>
              </a:p>
            </p:txBody>
          </p:sp>
        </p:grpSp>
      </p:grpSp>
      <p:grpSp>
        <p:nvGrpSpPr>
          <p:cNvPr id="1059" name="Google Shape;1059;p39"/>
          <p:cNvGrpSpPr/>
          <p:nvPr/>
        </p:nvGrpSpPr>
        <p:grpSpPr>
          <a:xfrm>
            <a:off x="250825" y="3733800"/>
            <a:ext cx="990600" cy="396875"/>
            <a:chOff x="0" y="2544"/>
            <a:chExt cx="624" cy="250"/>
          </a:xfrm>
        </p:grpSpPr>
        <p:grpSp>
          <p:nvGrpSpPr>
            <p:cNvPr id="1060" name="Google Shape;1060;p39"/>
            <p:cNvGrpSpPr/>
            <p:nvPr/>
          </p:nvGrpSpPr>
          <p:grpSpPr>
            <a:xfrm>
              <a:off x="417" y="2544"/>
              <a:ext cx="207" cy="250"/>
              <a:chOff x="4363" y="1440"/>
              <a:chExt cx="725" cy="260"/>
            </a:xfrm>
          </p:grpSpPr>
          <p:sp>
            <p:nvSpPr>
              <p:cNvPr id="1061" name="Google Shape;1061;p39"/>
              <p:cNvSpPr/>
              <p:nvPr/>
            </p:nvSpPr>
            <p:spPr>
              <a:xfrm>
                <a:off x="4416" y="1440"/>
                <a:ext cx="672" cy="213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1" i="0" sz="2800" u="none" cap="none" strike="noStrik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062" name="Google Shape;1062;p39"/>
              <p:cNvSpPr txBox="1"/>
              <p:nvPr/>
            </p:nvSpPr>
            <p:spPr>
              <a:xfrm>
                <a:off x="4363" y="1440"/>
                <a:ext cx="687" cy="2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6</a:t>
                </a:r>
                <a:endParaRPr/>
              </a:p>
            </p:txBody>
          </p:sp>
        </p:grpSp>
        <p:grpSp>
          <p:nvGrpSpPr>
            <p:cNvPr id="1063" name="Google Shape;1063;p39"/>
            <p:cNvGrpSpPr/>
            <p:nvPr/>
          </p:nvGrpSpPr>
          <p:grpSpPr>
            <a:xfrm>
              <a:off x="0" y="2544"/>
              <a:ext cx="446" cy="250"/>
              <a:chOff x="336" y="1440"/>
              <a:chExt cx="446" cy="250"/>
            </a:xfrm>
          </p:grpSpPr>
          <p:sp>
            <p:nvSpPr>
              <p:cNvPr id="1064" name="Google Shape;1064;p39"/>
              <p:cNvSpPr/>
              <p:nvPr/>
            </p:nvSpPr>
            <p:spPr>
              <a:xfrm>
                <a:off x="336" y="1440"/>
                <a:ext cx="432" cy="205"/>
              </a:xfrm>
              <a:prstGeom prst="rect">
                <a:avLst/>
              </a:prstGeom>
              <a:solidFill>
                <a:srgbClr val="CCCCFF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1" i="0" sz="2800" u="none" cap="none" strike="noStrik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065" name="Google Shape;1065;p39"/>
              <p:cNvSpPr txBox="1"/>
              <p:nvPr/>
            </p:nvSpPr>
            <p:spPr>
              <a:xfrm>
                <a:off x="336" y="1440"/>
                <a:ext cx="446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 5 +</a:t>
                </a:r>
                <a:endParaRPr/>
              </a:p>
            </p:txBody>
          </p:sp>
        </p:grpSp>
      </p:grpSp>
      <p:cxnSp>
        <p:nvCxnSpPr>
          <p:cNvPr id="1066" name="Google Shape;1066;p39"/>
          <p:cNvCxnSpPr/>
          <p:nvPr/>
        </p:nvCxnSpPr>
        <p:spPr>
          <a:xfrm>
            <a:off x="1622425" y="2819400"/>
            <a:ext cx="1066800" cy="1447800"/>
          </a:xfrm>
          <a:prstGeom prst="straightConnector1">
            <a:avLst/>
          </a:prstGeom>
          <a:noFill/>
          <a:ln cap="flat" cmpd="sng" w="38100">
            <a:solidFill>
              <a:srgbClr val="FF00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7" name="Google Shape;1067;p39"/>
          <p:cNvCxnSpPr/>
          <p:nvPr/>
        </p:nvCxnSpPr>
        <p:spPr>
          <a:xfrm>
            <a:off x="1219200" y="3886200"/>
            <a:ext cx="1295400" cy="457200"/>
          </a:xfrm>
          <a:prstGeom prst="straightConnector1">
            <a:avLst/>
          </a:prstGeom>
          <a:noFill/>
          <a:ln cap="flat" cmpd="sng" w="38100">
            <a:solidFill>
              <a:srgbClr val="FF00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8" name="Google Shape;1068;p39"/>
          <p:cNvCxnSpPr/>
          <p:nvPr/>
        </p:nvCxnSpPr>
        <p:spPr>
          <a:xfrm>
            <a:off x="1470025" y="3429000"/>
            <a:ext cx="1676400" cy="838200"/>
          </a:xfrm>
          <a:prstGeom prst="straightConnector1">
            <a:avLst/>
          </a:prstGeom>
          <a:noFill/>
          <a:ln cap="flat" cmpd="sng" w="38100">
            <a:solidFill>
              <a:srgbClr val="FF0066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069" name="Google Shape;1069;p39"/>
          <p:cNvGrpSpPr/>
          <p:nvPr/>
        </p:nvGrpSpPr>
        <p:grpSpPr>
          <a:xfrm>
            <a:off x="4746625" y="2286000"/>
            <a:ext cx="1149350" cy="396875"/>
            <a:chOff x="2880" y="1632"/>
            <a:chExt cx="724" cy="250"/>
          </a:xfrm>
        </p:grpSpPr>
        <p:grpSp>
          <p:nvGrpSpPr>
            <p:cNvPr id="1070" name="Google Shape;1070;p39"/>
            <p:cNvGrpSpPr/>
            <p:nvPr/>
          </p:nvGrpSpPr>
          <p:grpSpPr>
            <a:xfrm>
              <a:off x="3168" y="1632"/>
              <a:ext cx="436" cy="250"/>
              <a:chOff x="4416" y="1440"/>
              <a:chExt cx="678" cy="260"/>
            </a:xfrm>
          </p:grpSpPr>
          <p:sp>
            <p:nvSpPr>
              <p:cNvPr id="1071" name="Google Shape;1071;p39"/>
              <p:cNvSpPr/>
              <p:nvPr/>
            </p:nvSpPr>
            <p:spPr>
              <a:xfrm>
                <a:off x="4416" y="1440"/>
                <a:ext cx="672" cy="213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1" i="0" sz="2800" u="none" cap="none" strike="noStrik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072" name="Google Shape;1072;p39"/>
              <p:cNvSpPr txBox="1"/>
              <p:nvPr/>
            </p:nvSpPr>
            <p:spPr>
              <a:xfrm>
                <a:off x="4416" y="1440"/>
                <a:ext cx="678" cy="2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3 5 6</a:t>
                </a:r>
                <a:endParaRPr/>
              </a:p>
            </p:txBody>
          </p:sp>
        </p:grpSp>
        <p:grpSp>
          <p:nvGrpSpPr>
            <p:cNvPr id="1073" name="Google Shape;1073;p39"/>
            <p:cNvGrpSpPr/>
            <p:nvPr/>
          </p:nvGrpSpPr>
          <p:grpSpPr>
            <a:xfrm>
              <a:off x="2880" y="1632"/>
              <a:ext cx="326" cy="250"/>
              <a:chOff x="336" y="1440"/>
              <a:chExt cx="489" cy="250"/>
            </a:xfrm>
          </p:grpSpPr>
          <p:sp>
            <p:nvSpPr>
              <p:cNvPr id="1074" name="Google Shape;1074;p39"/>
              <p:cNvSpPr/>
              <p:nvPr/>
            </p:nvSpPr>
            <p:spPr>
              <a:xfrm>
                <a:off x="336" y="1440"/>
                <a:ext cx="432" cy="205"/>
              </a:xfrm>
              <a:prstGeom prst="rect">
                <a:avLst/>
              </a:prstGeom>
              <a:solidFill>
                <a:srgbClr val="CCCCFF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1" i="0" sz="2800" u="none" cap="none" strike="noStrik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075" name="Google Shape;1075;p39"/>
              <p:cNvSpPr txBox="1"/>
              <p:nvPr/>
            </p:nvSpPr>
            <p:spPr>
              <a:xfrm>
                <a:off x="336" y="1440"/>
                <a:ext cx="489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2 +</a:t>
                </a:r>
                <a:endParaRPr/>
              </a:p>
            </p:txBody>
          </p:sp>
        </p:grpSp>
      </p:grpSp>
      <p:grpSp>
        <p:nvGrpSpPr>
          <p:cNvPr id="1076" name="Google Shape;1076;p39"/>
          <p:cNvGrpSpPr/>
          <p:nvPr/>
        </p:nvGrpSpPr>
        <p:grpSpPr>
          <a:xfrm>
            <a:off x="6042025" y="2819400"/>
            <a:ext cx="958850" cy="396875"/>
            <a:chOff x="3792" y="2064"/>
            <a:chExt cx="604" cy="250"/>
          </a:xfrm>
        </p:grpSpPr>
        <p:grpSp>
          <p:nvGrpSpPr>
            <p:cNvPr id="1077" name="Google Shape;1077;p39"/>
            <p:cNvGrpSpPr/>
            <p:nvPr/>
          </p:nvGrpSpPr>
          <p:grpSpPr>
            <a:xfrm>
              <a:off x="4080" y="2064"/>
              <a:ext cx="316" cy="250"/>
              <a:chOff x="4416" y="1440"/>
              <a:chExt cx="737" cy="260"/>
            </a:xfrm>
          </p:grpSpPr>
          <p:sp>
            <p:nvSpPr>
              <p:cNvPr id="1078" name="Google Shape;1078;p39"/>
              <p:cNvSpPr/>
              <p:nvPr/>
            </p:nvSpPr>
            <p:spPr>
              <a:xfrm>
                <a:off x="4416" y="1440"/>
                <a:ext cx="672" cy="213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1" i="0" sz="2800" u="none" cap="none" strike="noStrik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079" name="Google Shape;1079;p39"/>
              <p:cNvSpPr txBox="1"/>
              <p:nvPr/>
            </p:nvSpPr>
            <p:spPr>
              <a:xfrm>
                <a:off x="4416" y="1440"/>
                <a:ext cx="737" cy="2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5 6</a:t>
                </a:r>
                <a:endParaRPr/>
              </a:p>
            </p:txBody>
          </p:sp>
        </p:grpSp>
        <p:grpSp>
          <p:nvGrpSpPr>
            <p:cNvPr id="1080" name="Google Shape;1080;p39"/>
            <p:cNvGrpSpPr/>
            <p:nvPr/>
          </p:nvGrpSpPr>
          <p:grpSpPr>
            <a:xfrm>
              <a:off x="3792" y="2064"/>
              <a:ext cx="326" cy="250"/>
              <a:chOff x="336" y="1440"/>
              <a:chExt cx="489" cy="250"/>
            </a:xfrm>
          </p:grpSpPr>
          <p:sp>
            <p:nvSpPr>
              <p:cNvPr id="1081" name="Google Shape;1081;p39"/>
              <p:cNvSpPr/>
              <p:nvPr/>
            </p:nvSpPr>
            <p:spPr>
              <a:xfrm>
                <a:off x="336" y="1440"/>
                <a:ext cx="432" cy="205"/>
              </a:xfrm>
              <a:prstGeom prst="rect">
                <a:avLst/>
              </a:prstGeom>
              <a:solidFill>
                <a:srgbClr val="CCCCFF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1" i="0" sz="2800" u="none" cap="none" strike="noStrik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082" name="Google Shape;1082;p39"/>
              <p:cNvSpPr txBox="1"/>
              <p:nvPr/>
            </p:nvSpPr>
            <p:spPr>
              <a:xfrm>
                <a:off x="336" y="1440"/>
                <a:ext cx="489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3 +</a:t>
                </a:r>
                <a:endParaRPr/>
              </a:p>
            </p:txBody>
          </p:sp>
        </p:grpSp>
      </p:grpSp>
      <p:grpSp>
        <p:nvGrpSpPr>
          <p:cNvPr id="1083" name="Google Shape;1083;p39"/>
          <p:cNvGrpSpPr/>
          <p:nvPr/>
        </p:nvGrpSpPr>
        <p:grpSpPr>
          <a:xfrm>
            <a:off x="2003425" y="2133600"/>
            <a:ext cx="1371600" cy="396875"/>
            <a:chOff x="1344" y="1536"/>
            <a:chExt cx="863" cy="226"/>
          </a:xfrm>
        </p:grpSpPr>
        <p:grpSp>
          <p:nvGrpSpPr>
            <p:cNvPr id="1084" name="Google Shape;1084;p39"/>
            <p:cNvGrpSpPr/>
            <p:nvPr/>
          </p:nvGrpSpPr>
          <p:grpSpPr>
            <a:xfrm>
              <a:off x="1344" y="1536"/>
              <a:ext cx="432" cy="226"/>
              <a:chOff x="336" y="1440"/>
              <a:chExt cx="432" cy="226"/>
            </a:xfrm>
          </p:grpSpPr>
          <p:sp>
            <p:nvSpPr>
              <p:cNvPr id="1085" name="Google Shape;1085;p39"/>
              <p:cNvSpPr/>
              <p:nvPr/>
            </p:nvSpPr>
            <p:spPr>
              <a:xfrm>
                <a:off x="336" y="1440"/>
                <a:ext cx="432" cy="205"/>
              </a:xfrm>
              <a:prstGeom prst="rect">
                <a:avLst/>
              </a:prstGeom>
              <a:solidFill>
                <a:srgbClr val="CCCCFF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1" i="0" sz="2800" u="none" cap="none" strike="noStrik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086" name="Google Shape;1086;p39"/>
              <p:cNvSpPr txBox="1"/>
              <p:nvPr/>
            </p:nvSpPr>
            <p:spPr>
              <a:xfrm>
                <a:off x="336" y="1440"/>
                <a:ext cx="326" cy="2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 +</a:t>
                </a:r>
                <a:endParaRPr/>
              </a:p>
            </p:txBody>
          </p:sp>
        </p:grpSp>
        <p:grpSp>
          <p:nvGrpSpPr>
            <p:cNvPr id="1087" name="Google Shape;1087;p39"/>
            <p:cNvGrpSpPr/>
            <p:nvPr/>
          </p:nvGrpSpPr>
          <p:grpSpPr>
            <a:xfrm>
              <a:off x="1632" y="1536"/>
              <a:ext cx="575" cy="226"/>
              <a:chOff x="432" y="1728"/>
              <a:chExt cx="432" cy="226"/>
            </a:xfrm>
          </p:grpSpPr>
          <p:sp>
            <p:nvSpPr>
              <p:cNvPr id="1088" name="Google Shape;1088;p39"/>
              <p:cNvSpPr/>
              <p:nvPr/>
            </p:nvSpPr>
            <p:spPr>
              <a:xfrm>
                <a:off x="432" y="1728"/>
                <a:ext cx="432" cy="205"/>
              </a:xfrm>
              <a:prstGeom prst="rect">
                <a:avLst/>
              </a:prstGeom>
              <a:solidFill>
                <a:srgbClr val="00FFFF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1" i="0" sz="2800" u="none" cap="none" strike="noStrik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089" name="Google Shape;1089;p39"/>
              <p:cNvSpPr txBox="1"/>
              <p:nvPr/>
            </p:nvSpPr>
            <p:spPr>
              <a:xfrm>
                <a:off x="432" y="1728"/>
                <a:ext cx="417" cy="2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2 3 5 6</a:t>
                </a:r>
                <a:endParaRPr/>
              </a:p>
            </p:txBody>
          </p:sp>
        </p:grpSp>
      </p:grpSp>
      <p:sp>
        <p:nvSpPr>
          <p:cNvPr id="1090" name="Google Shape;1090;p39"/>
          <p:cNvSpPr txBox="1"/>
          <p:nvPr/>
        </p:nvSpPr>
        <p:spPr>
          <a:xfrm>
            <a:off x="4670425" y="1447800"/>
            <a:ext cx="118745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transaction</a:t>
            </a:r>
            <a:endParaRPr/>
          </a:p>
        </p:txBody>
      </p:sp>
      <p:sp>
        <p:nvSpPr>
          <p:cNvPr id="1091" name="Google Shape;1091;p39"/>
          <p:cNvSpPr/>
          <p:nvPr/>
        </p:nvSpPr>
        <p:spPr>
          <a:xfrm>
            <a:off x="2362200" y="5257800"/>
            <a:ext cx="762000" cy="914400"/>
          </a:xfrm>
          <a:prstGeom prst="rect">
            <a:avLst/>
          </a:prstGeom>
          <a:noFill/>
          <a:ln cap="flat" cmpd="sng" w="38100">
            <a:solidFill>
              <a:srgbClr val="CC33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2" name="Google Shape;1092;p39"/>
          <p:cNvCxnSpPr/>
          <p:nvPr/>
        </p:nvCxnSpPr>
        <p:spPr>
          <a:xfrm>
            <a:off x="2743200" y="4800600"/>
            <a:ext cx="0" cy="457200"/>
          </a:xfrm>
          <a:prstGeom prst="straightConnector1">
            <a:avLst/>
          </a:prstGeom>
          <a:noFill/>
          <a:ln cap="flat" cmpd="sng" w="44450">
            <a:solidFill>
              <a:srgbClr val="CC33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3" name="Google Shape;1093;p39"/>
          <p:cNvCxnSpPr/>
          <p:nvPr/>
        </p:nvCxnSpPr>
        <p:spPr>
          <a:xfrm>
            <a:off x="2743200" y="4800600"/>
            <a:ext cx="685800" cy="457200"/>
          </a:xfrm>
          <a:prstGeom prst="straightConnector1">
            <a:avLst/>
          </a:prstGeom>
          <a:noFill/>
          <a:ln cap="flat" cmpd="sng" w="44450">
            <a:solidFill>
              <a:srgbClr val="CC33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4" name="Google Shape;1094;p39"/>
          <p:cNvSpPr/>
          <p:nvPr/>
        </p:nvSpPr>
        <p:spPr>
          <a:xfrm>
            <a:off x="3200400" y="5257800"/>
            <a:ext cx="762000" cy="533400"/>
          </a:xfrm>
          <a:prstGeom prst="rect">
            <a:avLst/>
          </a:prstGeom>
          <a:noFill/>
          <a:ln cap="flat" cmpd="sng" w="38100">
            <a:solidFill>
              <a:srgbClr val="CC33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39"/>
          <p:cNvSpPr/>
          <p:nvPr/>
        </p:nvSpPr>
        <p:spPr>
          <a:xfrm>
            <a:off x="3886200" y="3429000"/>
            <a:ext cx="685800" cy="838200"/>
          </a:xfrm>
          <a:prstGeom prst="rect">
            <a:avLst/>
          </a:prstGeom>
          <a:noFill/>
          <a:ln cap="flat" cmpd="sng" w="38100">
            <a:solidFill>
              <a:srgbClr val="CC33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39"/>
          <p:cNvSpPr/>
          <p:nvPr/>
        </p:nvSpPr>
        <p:spPr>
          <a:xfrm>
            <a:off x="3124200" y="4267200"/>
            <a:ext cx="685800" cy="457200"/>
          </a:xfrm>
          <a:prstGeom prst="rect">
            <a:avLst/>
          </a:prstGeom>
          <a:noFill/>
          <a:ln cap="flat" cmpd="sng" w="38100">
            <a:solidFill>
              <a:srgbClr val="CC33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7" name="Google Shape;1097;p39"/>
          <p:cNvCxnSpPr/>
          <p:nvPr/>
        </p:nvCxnSpPr>
        <p:spPr>
          <a:xfrm>
            <a:off x="5638800" y="3886200"/>
            <a:ext cx="0" cy="609600"/>
          </a:xfrm>
          <a:prstGeom prst="straightConnector1">
            <a:avLst/>
          </a:prstGeom>
          <a:noFill/>
          <a:ln cap="flat" cmpd="sng" w="44450">
            <a:solidFill>
              <a:srgbClr val="CC33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8" name="Google Shape;1098;p39"/>
          <p:cNvCxnSpPr/>
          <p:nvPr/>
        </p:nvCxnSpPr>
        <p:spPr>
          <a:xfrm>
            <a:off x="5715000" y="3886200"/>
            <a:ext cx="990600" cy="609600"/>
          </a:xfrm>
          <a:prstGeom prst="straightConnector1">
            <a:avLst/>
          </a:prstGeom>
          <a:noFill/>
          <a:ln cap="flat" cmpd="sng" w="44450">
            <a:solidFill>
              <a:srgbClr val="CC33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9" name="Google Shape;1099;p39"/>
          <p:cNvSpPr/>
          <p:nvPr/>
        </p:nvSpPr>
        <p:spPr>
          <a:xfrm>
            <a:off x="5181600" y="4495800"/>
            <a:ext cx="838200" cy="1143000"/>
          </a:xfrm>
          <a:prstGeom prst="rect">
            <a:avLst/>
          </a:prstGeom>
          <a:noFill/>
          <a:ln cap="flat" cmpd="sng" w="38100">
            <a:solidFill>
              <a:srgbClr val="CC33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39"/>
          <p:cNvSpPr/>
          <p:nvPr/>
        </p:nvSpPr>
        <p:spPr>
          <a:xfrm>
            <a:off x="6324600" y="4495800"/>
            <a:ext cx="838200" cy="838200"/>
          </a:xfrm>
          <a:prstGeom prst="rect">
            <a:avLst/>
          </a:prstGeom>
          <a:noFill/>
          <a:ln cap="flat" cmpd="sng" w="38100">
            <a:solidFill>
              <a:srgbClr val="CC33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39"/>
          <p:cNvSpPr txBox="1"/>
          <p:nvPr/>
        </p:nvSpPr>
        <p:spPr>
          <a:xfrm>
            <a:off x="4038600" y="5943600"/>
            <a:ext cx="480695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Match transaction against 11 out of 15 candidates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Definition: Association Rule</a:t>
            </a:r>
            <a:endParaRPr/>
          </a:p>
        </p:txBody>
      </p:sp>
      <p:grpSp>
        <p:nvGrpSpPr>
          <p:cNvPr id="81" name="Google Shape;81;p4"/>
          <p:cNvGrpSpPr/>
          <p:nvPr/>
        </p:nvGrpSpPr>
        <p:grpSpPr>
          <a:xfrm>
            <a:off x="4784725" y="3733800"/>
            <a:ext cx="3978275" cy="2451100"/>
            <a:chOff x="3014" y="2304"/>
            <a:chExt cx="2574" cy="1592"/>
          </a:xfrm>
        </p:grpSpPr>
        <p:sp>
          <p:nvSpPr>
            <p:cNvPr id="82" name="Google Shape;82;p4"/>
            <p:cNvSpPr txBox="1"/>
            <p:nvPr/>
          </p:nvSpPr>
          <p:spPr>
            <a:xfrm>
              <a:off x="3264" y="2304"/>
              <a:ext cx="747" cy="2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Example:</a:t>
              </a:r>
              <a:endParaRPr b="0" i="0" sz="2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83" name="Google Shape;83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11" y="2545"/>
              <a:ext cx="1877" cy="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060" y="2928"/>
              <a:ext cx="2460" cy="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014" y="3456"/>
              <a:ext cx="2475" cy="4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6" name="Google Shape;86;p4"/>
          <p:cNvSpPr/>
          <p:nvPr/>
        </p:nvSpPr>
        <p:spPr>
          <a:xfrm>
            <a:off x="304800" y="1066800"/>
            <a:ext cx="48768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1500"/>
              <a:buFont typeface="Arial"/>
              <a:buChar char="●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Association Rule</a:t>
            </a:r>
            <a:endParaRPr/>
          </a:p>
          <a:p>
            <a:pPr indent="-285750" lvl="1" marL="742950" marR="0" rtl="0" algn="l">
              <a:spcBef>
                <a:spcPts val="580"/>
              </a:spcBef>
              <a:spcAft>
                <a:spcPts val="0"/>
              </a:spcAft>
              <a:buClr>
                <a:srgbClr val="0C7B9C"/>
              </a:buClr>
              <a:buSzPts val="1800"/>
              <a:buFont typeface="Arial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implication expression of the form X → Y, where X and Y are itemsets</a:t>
            </a:r>
            <a:endParaRPr/>
          </a:p>
          <a:p>
            <a:pPr indent="-285750" lvl="1" marL="742950" marR="0" rtl="0" algn="l">
              <a:spcBef>
                <a:spcPts val="580"/>
              </a:spcBef>
              <a:spcAft>
                <a:spcPts val="0"/>
              </a:spcAft>
              <a:buClr>
                <a:srgbClr val="0C7B9C"/>
              </a:buClr>
              <a:buSzPts val="1800"/>
              <a:buFont typeface="Arial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</a:t>
            </a: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{Milk, Diaper} → {Beer} </a:t>
            </a:r>
            <a:endParaRPr/>
          </a:p>
          <a:p>
            <a:pPr indent="-285750" lvl="1" marL="742950" marR="0" rtl="0" algn="l">
              <a:spcBef>
                <a:spcPts val="580"/>
              </a:spcBef>
              <a:spcAft>
                <a:spcPts val="0"/>
              </a:spcAft>
              <a:buClr>
                <a:srgbClr val="0C7B9C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600"/>
              </a:spcBef>
              <a:spcAft>
                <a:spcPts val="0"/>
              </a:spcAft>
              <a:buClr>
                <a:srgbClr val="0C7B9C"/>
              </a:buClr>
              <a:buSzPts val="1500"/>
              <a:buFont typeface="Arial"/>
              <a:buChar char="●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Rule Evaluation Metrics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580"/>
              </a:spcBef>
              <a:spcAft>
                <a:spcPts val="0"/>
              </a:spcAft>
              <a:buClr>
                <a:srgbClr val="0C7B9C"/>
              </a:buClr>
              <a:buSzPts val="1800"/>
              <a:buFont typeface="Arial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Support (s)</a:t>
            </a:r>
            <a:endParaRPr/>
          </a:p>
          <a:p>
            <a:pPr indent="-228600" lvl="2" marL="1143000" marR="0" rtl="0" algn="l">
              <a:spcBef>
                <a:spcPts val="560"/>
              </a:spcBef>
              <a:spcAft>
                <a:spcPts val="0"/>
              </a:spcAft>
              <a:buClr>
                <a:srgbClr val="0C7B9C"/>
              </a:buClr>
              <a:buSzPts val="112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Fraction of transactions that contain both X and Y</a:t>
            </a:r>
            <a:endParaRPr/>
          </a:p>
          <a:p>
            <a:pPr indent="-285750" lvl="1" marL="742950" marR="0" rtl="0" algn="l">
              <a:spcBef>
                <a:spcPts val="580"/>
              </a:spcBef>
              <a:spcAft>
                <a:spcPts val="0"/>
              </a:spcAft>
              <a:buClr>
                <a:srgbClr val="0C7B9C"/>
              </a:buClr>
              <a:buSzPts val="1800"/>
              <a:buFont typeface="Arial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Confidence (c)</a:t>
            </a:r>
            <a:endParaRPr/>
          </a:p>
          <a:p>
            <a:pPr indent="-228600" lvl="2" marL="1143000" marR="0" rtl="0" algn="l">
              <a:spcBef>
                <a:spcPts val="560"/>
              </a:spcBef>
              <a:spcAft>
                <a:spcPts val="0"/>
              </a:spcAft>
              <a:buClr>
                <a:srgbClr val="0C7B9C"/>
              </a:buClr>
              <a:buSzPts val="1120"/>
              <a:buFont typeface="Noto Sans Symbols"/>
              <a:buChar char="◆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Measures how often items in Y 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appear in transactions that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contain X</a:t>
            </a:r>
            <a:endParaRPr/>
          </a:p>
        </p:txBody>
      </p:sp>
      <p:graphicFrame>
        <p:nvGraphicFramePr>
          <p:cNvPr id="87" name="Google Shape;87;p4"/>
          <p:cNvGraphicFramePr/>
          <p:nvPr/>
        </p:nvGraphicFramePr>
        <p:xfrm>
          <a:off x="5413375" y="1352550"/>
          <a:ext cx="3579813" cy="2152650"/>
        </p:xfrm>
        <a:graphic>
          <a:graphicData uri="http://schemas.openxmlformats.org/presentationml/2006/ole">
            <mc:AlternateContent>
              <mc:Choice Requires="v">
                <p:oleObj r:id="rId7" imgH="2152650" imgW="3579813" progId="Word.Document.8" spid="_x0000_s1">
                  <p:embed/>
                </p:oleObj>
              </mc:Choice>
              <mc:Fallback>
                <p:oleObj r:id="rId8" imgH="2152650" imgW="3579813" progId="Word.Document.8">
                  <p:embed/>
                  <p:pic>
                    <p:nvPicPr>
                      <p:cNvPr id="87" name="Google Shape;87;p4"/>
                      <p:cNvPicPr preferRelativeResize="0"/>
                      <p:nvPr/>
                    </p:nvPicPr>
                    <p:blipFill rotWithShape="1">
                      <a:blip r:embed="rId9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5413375" y="1352550"/>
                        <a:ext cx="3579813" cy="215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40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Rule Generation</a:t>
            </a:r>
            <a:endParaRPr/>
          </a:p>
        </p:txBody>
      </p:sp>
      <p:sp>
        <p:nvSpPr>
          <p:cNvPr id="1107" name="Google Shape;1107;p40"/>
          <p:cNvSpPr txBox="1"/>
          <p:nvPr>
            <p:ph idx="1" type="body"/>
          </p:nvPr>
        </p:nvSpPr>
        <p:spPr>
          <a:xfrm>
            <a:off x="411163" y="1143000"/>
            <a:ext cx="83185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292100" lvl="0" marL="2921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Given a frequent itemset L, find all non-empty subsets f ⊂ L such that f → L – f satisfies the minimum confidence requirement</a:t>
            </a:r>
            <a:endParaRPr/>
          </a:p>
          <a:p>
            <a:pPr indent="-342900" lvl="1" marL="800100" rtl="0" algn="l">
              <a:spcBef>
                <a:spcPts val="64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If {A,B,C,D} is a frequent itemset, candidate rules:</a:t>
            </a:r>
            <a:endParaRPr/>
          </a:p>
          <a:p>
            <a:pPr indent="0" lvl="2" marL="914400" rtl="0" algn="l">
              <a:spcBef>
                <a:spcPts val="600"/>
              </a:spcBef>
              <a:spcAft>
                <a:spcPts val="0"/>
              </a:spcAft>
              <a:buSzPts val="1400"/>
              <a:buFont typeface="Noto Sans Symbols"/>
              <a:buNone/>
            </a:pPr>
            <a:r>
              <a:rPr lang="en-US"/>
              <a:t>ABC →D, 	ABD →C, 	ACD →B, 	BCD →A, </a:t>
            </a:r>
            <a:br>
              <a:rPr lang="en-US"/>
            </a:br>
            <a:r>
              <a:rPr lang="en-US"/>
              <a:t>A →BCD,	B →ACD,	C →ABD, 	D →ABC</a:t>
            </a:r>
            <a:br>
              <a:rPr lang="en-US"/>
            </a:br>
            <a:r>
              <a:rPr lang="en-US"/>
              <a:t>AB →CD,	AC → BD, 	AD → BC, 	BC →AD, </a:t>
            </a:r>
            <a:br>
              <a:rPr lang="en-US"/>
            </a:br>
            <a:r>
              <a:rPr lang="en-US"/>
              <a:t>BD →AC, 	CD →AB,	</a:t>
            </a:r>
            <a:br>
              <a:rPr lang="en-US"/>
            </a:br>
            <a:endParaRPr sz="1000"/>
          </a:p>
          <a:p>
            <a:pPr indent="-292100" lvl="0" marL="292100" rtl="0" algn="l">
              <a:spcBef>
                <a:spcPts val="68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If |L| = k, then there are 2</a:t>
            </a:r>
            <a:r>
              <a:rPr baseline="30000" lang="en-US"/>
              <a:t>k</a:t>
            </a:r>
            <a:r>
              <a:rPr lang="en-US"/>
              <a:t> – 2 candidate association rules (ignoring L → ∅ and ∅ → L)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41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Rule Generation</a:t>
            </a:r>
            <a:endParaRPr/>
          </a:p>
        </p:txBody>
      </p:sp>
      <p:sp>
        <p:nvSpPr>
          <p:cNvPr id="1113" name="Google Shape;1113;p41"/>
          <p:cNvSpPr txBox="1"/>
          <p:nvPr>
            <p:ph idx="1" type="body"/>
          </p:nvPr>
        </p:nvSpPr>
        <p:spPr>
          <a:xfrm>
            <a:off x="411163" y="1143000"/>
            <a:ext cx="83185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292100" lvl="0" marL="2921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In general, confidence does not have an anti-monotone property</a:t>
            </a:r>
            <a:endParaRPr/>
          </a:p>
          <a:p>
            <a:pPr indent="-342900" lvl="1" marL="800100" rtl="0" algn="l">
              <a:spcBef>
                <a:spcPts val="64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lang="en-US"/>
              <a:t>	c(ABC →D) can be larger or smaller than c(AB →D)</a:t>
            </a:r>
            <a:endParaRPr/>
          </a:p>
          <a:p>
            <a:pPr indent="-101600" lvl="3" marL="1600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t/>
            </a:r>
            <a:endParaRPr/>
          </a:p>
          <a:p>
            <a:pPr indent="-292100" lvl="0" marL="292100" rtl="0" algn="l">
              <a:spcBef>
                <a:spcPts val="28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But confidence of rules generated from the same itemset has an anti-monotone property</a:t>
            </a:r>
            <a:endParaRPr/>
          </a:p>
          <a:p>
            <a:pPr indent="-342900" lvl="1" marL="800100" rtl="0" algn="l">
              <a:spcBef>
                <a:spcPts val="64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E.g., Suppose {A,B,C,D} is a frequent 4-itemset:</a:t>
            </a:r>
            <a:br>
              <a:rPr lang="en-US"/>
            </a:br>
            <a:r>
              <a:rPr lang="en-US"/>
              <a:t> </a:t>
            </a:r>
            <a:br>
              <a:rPr lang="en-US"/>
            </a:br>
            <a:r>
              <a:rPr lang="en-US"/>
              <a:t>		c(ABC → D) ≥ c(AB → CD) ≥ c(A → BCD)</a:t>
            </a:r>
            <a:endParaRPr/>
          </a:p>
          <a:p>
            <a:pPr indent="-342900" lvl="1" marL="800100" rtl="0" algn="l">
              <a:spcBef>
                <a:spcPts val="64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lang="en-US"/>
              <a:t> </a:t>
            </a:r>
            <a:endParaRPr/>
          </a:p>
          <a:p>
            <a:pPr indent="-342900" lvl="1" marL="800100" rtl="0" algn="l">
              <a:spcBef>
                <a:spcPts val="64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 Confidence is anti-monotone w.r.t. number of items on the RHS of the rule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42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Rule Generation for Apriori Algorithm</a:t>
            </a:r>
            <a:endParaRPr/>
          </a:p>
        </p:txBody>
      </p:sp>
      <p:graphicFrame>
        <p:nvGraphicFramePr>
          <p:cNvPr id="1119" name="Google Shape;1119;p42"/>
          <p:cNvGraphicFramePr/>
          <p:nvPr/>
        </p:nvGraphicFramePr>
        <p:xfrm>
          <a:off x="914400" y="1419225"/>
          <a:ext cx="7620000" cy="4295775"/>
        </p:xfrm>
        <a:graphic>
          <a:graphicData uri="http://schemas.openxmlformats.org/presentationml/2006/ole">
            <mc:AlternateContent>
              <mc:Choice Requires="v">
                <p:oleObj r:id="rId4" imgH="4295775" imgW="7620000" progId="Visio.Drawing.6" spid="_x0000_s1">
                  <p:embed/>
                </p:oleObj>
              </mc:Choice>
              <mc:Fallback>
                <p:oleObj r:id="rId5" imgH="4295775" imgW="7620000" progId="Visio.Drawing.6">
                  <p:embed/>
                  <p:pic>
                    <p:nvPicPr>
                      <p:cNvPr id="1119" name="Google Shape;1119;p42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914400" y="1419225"/>
                        <a:ext cx="7620000" cy="429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0" name="Google Shape;1120;p42"/>
          <p:cNvSpPr txBox="1"/>
          <p:nvPr/>
        </p:nvSpPr>
        <p:spPr>
          <a:xfrm>
            <a:off x="457200" y="1066800"/>
            <a:ext cx="20256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Lattice of rules</a:t>
            </a:r>
            <a:endParaRPr/>
          </a:p>
        </p:txBody>
      </p:sp>
      <p:grpSp>
        <p:nvGrpSpPr>
          <p:cNvPr id="1121" name="Google Shape;1121;p42"/>
          <p:cNvGrpSpPr/>
          <p:nvPr/>
        </p:nvGrpSpPr>
        <p:grpSpPr>
          <a:xfrm>
            <a:off x="381000" y="1419225"/>
            <a:ext cx="8153400" cy="4784725"/>
            <a:chOff x="96" y="894"/>
            <a:chExt cx="5136" cy="3014"/>
          </a:xfrm>
        </p:grpSpPr>
        <p:graphicFrame>
          <p:nvGraphicFramePr>
            <p:cNvPr id="1122" name="Google Shape;1122;p42"/>
            <p:cNvGraphicFramePr/>
            <p:nvPr/>
          </p:nvGraphicFramePr>
          <p:xfrm>
            <a:off x="432" y="894"/>
            <a:ext cx="4800" cy="2706"/>
          </p:xfrm>
          <a:graphic>
            <a:graphicData uri="http://schemas.openxmlformats.org/presentationml/2006/ole">
              <mc:AlternateContent>
                <mc:Choice Requires="v">
                  <p:oleObj r:id="rId7" imgH="2706" imgW="4800" progId="Visio.Drawing.6" spid="_x0000_s2">
                    <p:embed/>
                  </p:oleObj>
                </mc:Choice>
                <mc:Fallback>
                  <p:oleObj r:id="rId8" imgH="2706" imgW="4800" progId="Visio.Drawing.6">
                    <p:embed/>
                    <p:pic>
                      <p:nvPicPr>
                        <p:cNvPr id="1122" name="Google Shape;1122;p42"/>
                        <p:cNvPicPr preferRelativeResize="0"/>
                        <p:nvPr/>
                      </p:nvPicPr>
                      <p:blipFill rotWithShape="1">
                        <a:blip r:embed="rId9">
                          <a:alphaModFix/>
                        </a:blip>
                        <a:srcRect b="0" l="0" r="0" t="0"/>
                        <a:stretch/>
                      </p:blipFill>
                      <p:spPr>
                        <a:xfrm>
                          <a:off x="432" y="894"/>
                          <a:ext cx="4800" cy="27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3" name="Google Shape;1123;p42"/>
            <p:cNvSpPr/>
            <p:nvPr/>
          </p:nvSpPr>
          <p:spPr>
            <a:xfrm>
              <a:off x="320" y="1064"/>
              <a:ext cx="3712" cy="2808"/>
            </a:xfrm>
            <a:custGeom>
              <a:rect b="b" l="l" r="r" t="t"/>
              <a:pathLst>
                <a:path extrusionOk="0" h="2808" w="3712">
                  <a:moveTo>
                    <a:pt x="256" y="376"/>
                  </a:moveTo>
                  <a:cubicBezTo>
                    <a:pt x="376" y="176"/>
                    <a:pt x="416" y="0"/>
                    <a:pt x="736" y="88"/>
                  </a:cubicBezTo>
                  <a:cubicBezTo>
                    <a:pt x="1056" y="176"/>
                    <a:pt x="1856" y="624"/>
                    <a:pt x="2176" y="904"/>
                  </a:cubicBezTo>
                  <a:cubicBezTo>
                    <a:pt x="2496" y="1184"/>
                    <a:pt x="2432" y="1536"/>
                    <a:pt x="2656" y="1768"/>
                  </a:cubicBezTo>
                  <a:cubicBezTo>
                    <a:pt x="2880" y="2000"/>
                    <a:pt x="3400" y="2160"/>
                    <a:pt x="3520" y="2296"/>
                  </a:cubicBezTo>
                  <a:cubicBezTo>
                    <a:pt x="3640" y="2432"/>
                    <a:pt x="3712" y="2504"/>
                    <a:pt x="3376" y="2584"/>
                  </a:cubicBezTo>
                  <a:cubicBezTo>
                    <a:pt x="3040" y="2664"/>
                    <a:pt x="2008" y="2808"/>
                    <a:pt x="1504" y="2776"/>
                  </a:cubicBezTo>
                  <a:cubicBezTo>
                    <a:pt x="1000" y="2744"/>
                    <a:pt x="600" y="2640"/>
                    <a:pt x="352" y="2392"/>
                  </a:cubicBezTo>
                  <a:cubicBezTo>
                    <a:pt x="104" y="2144"/>
                    <a:pt x="32" y="1624"/>
                    <a:pt x="16" y="1288"/>
                  </a:cubicBezTo>
                  <a:cubicBezTo>
                    <a:pt x="0" y="952"/>
                    <a:pt x="136" y="576"/>
                    <a:pt x="256" y="376"/>
                  </a:cubicBezTo>
                  <a:close/>
                </a:path>
              </a:pathLst>
            </a:custGeom>
            <a:noFill/>
            <a:ln cap="flat" cmpd="sng" w="3810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42"/>
            <p:cNvSpPr txBox="1"/>
            <p:nvPr/>
          </p:nvSpPr>
          <p:spPr>
            <a:xfrm>
              <a:off x="96" y="3504"/>
              <a:ext cx="720" cy="4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1" lang="en-US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Pruned Rules</a:t>
              </a:r>
              <a:endParaRPr/>
            </a:p>
          </p:txBody>
        </p:sp>
      </p:grpSp>
      <p:cxnSp>
        <p:nvCxnSpPr>
          <p:cNvPr id="1125" name="Google Shape;1125;p42"/>
          <p:cNvCxnSpPr/>
          <p:nvPr/>
        </p:nvCxnSpPr>
        <p:spPr>
          <a:xfrm>
            <a:off x="1066800" y="2286000"/>
            <a:ext cx="914400" cy="1524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6" name="Google Shape;1126;p42"/>
          <p:cNvSpPr txBox="1"/>
          <p:nvPr/>
        </p:nvSpPr>
        <p:spPr>
          <a:xfrm>
            <a:off x="304800" y="1600200"/>
            <a:ext cx="1371600" cy="91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Low Confidence Rule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43"/>
          <p:cNvSpPr/>
          <p:nvPr/>
        </p:nvSpPr>
        <p:spPr>
          <a:xfrm>
            <a:off x="381000" y="3505200"/>
            <a:ext cx="8229600" cy="1631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</a:pPr>
            <a:r>
              <a:rPr b="0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Algorithms and Complexity</a:t>
            </a:r>
            <a:endParaRPr b="0" sz="16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43"/>
          <p:cNvSpPr txBox="1"/>
          <p:nvPr>
            <p:ph type="title"/>
          </p:nvPr>
        </p:nvSpPr>
        <p:spPr>
          <a:xfrm>
            <a:off x="381000" y="1371600"/>
            <a:ext cx="8763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r>
              <a:rPr lang="en-US"/>
              <a:t>Association Analysis: Basic Concepts </a:t>
            </a:r>
            <a:br>
              <a:rPr lang="en-US"/>
            </a:br>
            <a:r>
              <a:rPr lang="en-US"/>
              <a:t>and Algorithms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44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Factors Affecting Complexity of Apriori</a:t>
            </a:r>
            <a:endParaRPr/>
          </a:p>
        </p:txBody>
      </p:sp>
      <p:sp>
        <p:nvSpPr>
          <p:cNvPr id="1138" name="Google Shape;1138;p44"/>
          <p:cNvSpPr txBox="1"/>
          <p:nvPr>
            <p:ph idx="1" type="body"/>
          </p:nvPr>
        </p:nvSpPr>
        <p:spPr>
          <a:xfrm>
            <a:off x="411163" y="1143000"/>
            <a:ext cx="8504237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292100" lvl="0" marL="2921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/>
              <a:t>Choice of minimum support threshold</a:t>
            </a:r>
            <a:endParaRPr/>
          </a:p>
          <a:p>
            <a:pPr indent="-177800" lvl="0" marL="2921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-292100" lvl="0" marL="2921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1800"/>
              <a:buChar char="●"/>
            </a:pPr>
            <a:r>
              <a:rPr lang="en-US" sz="2400"/>
              <a:t>Dimensionality (number of items) of the data set</a:t>
            </a:r>
            <a:endParaRPr/>
          </a:p>
          <a:p>
            <a:pPr indent="-177800" lvl="0" marL="2921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-177800" lvl="0" marL="2921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-292100" lvl="0" marL="2921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1800"/>
              <a:buChar char="●"/>
            </a:pPr>
            <a:r>
              <a:rPr lang="en-US" sz="2400"/>
              <a:t>Size of database</a:t>
            </a:r>
            <a:endParaRPr/>
          </a:p>
          <a:p>
            <a:pPr indent="-177800" lvl="0" marL="2921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-177800" lvl="0" marL="2921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-292100" lvl="0" marL="2921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1800"/>
              <a:buChar char="●"/>
            </a:pPr>
            <a:r>
              <a:rPr lang="en-US" sz="2400"/>
              <a:t>Average transaction width</a:t>
            </a:r>
            <a:endParaRPr/>
          </a:p>
          <a:p>
            <a:pPr indent="-342900" lvl="1" marL="8001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 </a:t>
            </a:r>
            <a:endParaRPr/>
          </a:p>
          <a:p>
            <a:pPr indent="-215900" lvl="1" marL="8001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5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Factors Affecting Complexity of Apriori</a:t>
            </a:r>
            <a:endParaRPr/>
          </a:p>
        </p:txBody>
      </p:sp>
      <p:sp>
        <p:nvSpPr>
          <p:cNvPr id="1144" name="Google Shape;1144;p45"/>
          <p:cNvSpPr txBox="1"/>
          <p:nvPr>
            <p:ph idx="1" type="body"/>
          </p:nvPr>
        </p:nvSpPr>
        <p:spPr>
          <a:xfrm>
            <a:off x="411163" y="1143000"/>
            <a:ext cx="8504237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292100" lvl="0" marL="2921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/>
              <a:t>Choice of minimum support threshold</a:t>
            </a:r>
            <a:endParaRPr/>
          </a:p>
          <a:p>
            <a:pPr indent="-342900" lvl="1" marL="8001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 lowering support threshold results in more frequent itemsets</a:t>
            </a:r>
            <a:endParaRPr sz="2000"/>
          </a:p>
          <a:p>
            <a:pPr indent="-342900" lvl="1" marL="8001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 this may increase number of candidates and max length of frequent itemsets</a:t>
            </a:r>
            <a:endParaRPr sz="2000"/>
          </a:p>
          <a:p>
            <a:pPr indent="-292100" lvl="0" marL="2921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1800"/>
              <a:buChar char="●"/>
            </a:pPr>
            <a:r>
              <a:rPr lang="en-US" sz="2400"/>
              <a:t>Dimensionality (number of items) of the data set</a:t>
            </a:r>
            <a:endParaRPr/>
          </a:p>
          <a:p>
            <a:pPr indent="-342900" lvl="1" marL="8001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 </a:t>
            </a:r>
            <a:endParaRPr/>
          </a:p>
          <a:p>
            <a:pPr indent="-215900" lvl="1" marL="8001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  <a:p>
            <a:pPr indent="-215900" lvl="1" marL="8001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  <a:p>
            <a:pPr indent="-292100" lvl="0" marL="2921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1800"/>
              <a:buChar char="●"/>
            </a:pPr>
            <a:r>
              <a:rPr lang="en-US" sz="2400"/>
              <a:t>Size of database</a:t>
            </a:r>
            <a:endParaRPr/>
          </a:p>
          <a:p>
            <a:pPr indent="-342900" lvl="1" marL="8001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  </a:t>
            </a:r>
            <a:endParaRPr/>
          </a:p>
          <a:p>
            <a:pPr indent="-215900" lvl="1" marL="8001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  <a:p>
            <a:pPr indent="-292100" lvl="0" marL="2921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1800"/>
              <a:buChar char="●"/>
            </a:pPr>
            <a:r>
              <a:rPr lang="en-US" sz="2400"/>
              <a:t>Average transaction width</a:t>
            </a:r>
            <a:endParaRPr/>
          </a:p>
          <a:p>
            <a:pPr indent="-342900" lvl="1" marL="8001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 </a:t>
            </a:r>
            <a:endParaRPr/>
          </a:p>
        </p:txBody>
      </p:sp>
      <p:graphicFrame>
        <p:nvGraphicFramePr>
          <p:cNvPr id="1145" name="Google Shape;1145;p45"/>
          <p:cNvGraphicFramePr/>
          <p:nvPr/>
        </p:nvGraphicFramePr>
        <p:xfrm>
          <a:off x="5346700" y="3954689"/>
          <a:ext cx="3568700" cy="2065111"/>
        </p:xfrm>
        <a:graphic>
          <a:graphicData uri="http://schemas.openxmlformats.org/presentationml/2006/ole">
            <mc:AlternateContent>
              <mc:Choice Requires="v">
                <p:oleObj r:id="rId4" imgH="2065111" imgW="3568700" progId="Word.Document.8" spid="_x0000_s1">
                  <p:embed/>
                </p:oleObj>
              </mc:Choice>
              <mc:Fallback>
                <p:oleObj r:id="rId5" imgH="2065111" imgW="3568700" progId="Word.Document.8">
                  <p:embed/>
                  <p:pic>
                    <p:nvPicPr>
                      <p:cNvPr id="1145" name="Google Shape;1145;p45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5346700" y="3954689"/>
                        <a:ext cx="3568700" cy="20651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46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Impact of Support Based Pruning</a:t>
            </a:r>
            <a:endParaRPr/>
          </a:p>
        </p:txBody>
      </p:sp>
      <p:sp>
        <p:nvSpPr>
          <p:cNvPr id="1151" name="Google Shape;1151;p46"/>
          <p:cNvSpPr txBox="1"/>
          <p:nvPr/>
        </p:nvSpPr>
        <p:spPr>
          <a:xfrm>
            <a:off x="304800" y="3810000"/>
            <a:ext cx="2659063" cy="412750"/>
          </a:xfrm>
          <a:prstGeom prst="rect">
            <a:avLst/>
          </a:prstGeom>
          <a:solidFill>
            <a:srgbClr val="FFFF99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Minimum Support = 3</a:t>
            </a:r>
            <a:endParaRPr/>
          </a:p>
        </p:txBody>
      </p:sp>
      <p:graphicFrame>
        <p:nvGraphicFramePr>
          <p:cNvPr id="1152" name="Google Shape;1152;p46"/>
          <p:cNvGraphicFramePr/>
          <p:nvPr/>
        </p:nvGraphicFramePr>
        <p:xfrm>
          <a:off x="381000" y="1364776"/>
          <a:ext cx="3568700" cy="2092407"/>
        </p:xfrm>
        <a:graphic>
          <a:graphicData uri="http://schemas.openxmlformats.org/presentationml/2006/ole">
            <mc:AlternateContent>
              <mc:Choice Requires="v">
                <p:oleObj r:id="rId4" imgH="2092407" imgW="3568700" progId="Word.Document.8" spid="_x0000_s1">
                  <p:embed/>
                </p:oleObj>
              </mc:Choice>
              <mc:Fallback>
                <p:oleObj r:id="rId5" imgH="2092407" imgW="3568700" progId="Word.Document.8">
                  <p:embed/>
                  <p:pic>
                    <p:nvPicPr>
                      <p:cNvPr id="1152" name="Google Shape;1152;p46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381000" y="1364776"/>
                        <a:ext cx="3568700" cy="20924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3" name="Google Shape;1153;p46"/>
          <p:cNvSpPr txBox="1"/>
          <p:nvPr/>
        </p:nvSpPr>
        <p:spPr>
          <a:xfrm>
            <a:off x="5410200" y="1371600"/>
            <a:ext cx="2055813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Items (1-itemsets)</a:t>
            </a:r>
            <a:endParaRPr/>
          </a:p>
        </p:txBody>
      </p:sp>
      <p:sp>
        <p:nvSpPr>
          <p:cNvPr id="1154" name="Google Shape;1154;p46"/>
          <p:cNvSpPr/>
          <p:nvPr/>
        </p:nvSpPr>
        <p:spPr>
          <a:xfrm>
            <a:off x="4114800" y="2286000"/>
            <a:ext cx="685800" cy="30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5" name="Google Shape;1155;p46"/>
          <p:cNvSpPr txBox="1"/>
          <p:nvPr/>
        </p:nvSpPr>
        <p:spPr>
          <a:xfrm>
            <a:off x="304800" y="4381500"/>
            <a:ext cx="3244850" cy="1476375"/>
          </a:xfrm>
          <a:prstGeom prst="rect">
            <a:avLst/>
          </a:prstGeom>
          <a:solidFill>
            <a:srgbClr val="CCFF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If every subset is considered,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	</a:t>
            </a:r>
            <a:r>
              <a:rPr b="0" baseline="30000"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6</a:t>
            </a:r>
            <a:r>
              <a:rPr b="0"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b="0" baseline="-25000"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b="0"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+ </a:t>
            </a:r>
            <a:r>
              <a:rPr b="0" baseline="30000"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6</a:t>
            </a:r>
            <a:r>
              <a:rPr b="0"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b="0" baseline="-25000"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r>
              <a:rPr b="0"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+ </a:t>
            </a:r>
            <a:r>
              <a:rPr b="0" baseline="30000"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6</a:t>
            </a:r>
            <a:r>
              <a:rPr b="0"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b="0" baseline="-25000"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</a:t>
            </a:r>
            <a:r>
              <a:rPr b="0"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	6 + 15 + 20 = 41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With support-based pruning,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	6 + 6 + 4 = 16</a:t>
            </a:r>
            <a:endParaRPr/>
          </a:p>
        </p:txBody>
      </p:sp>
      <p:graphicFrame>
        <p:nvGraphicFramePr>
          <p:cNvPr id="1156" name="Google Shape;1156;p46"/>
          <p:cNvGraphicFramePr/>
          <p:nvPr/>
        </p:nvGraphicFramePr>
        <p:xfrm>
          <a:off x="5502275" y="1905000"/>
          <a:ext cx="2270125" cy="2468563"/>
        </p:xfrm>
        <a:graphic>
          <a:graphicData uri="http://schemas.openxmlformats.org/presentationml/2006/ole">
            <mc:AlternateContent>
              <mc:Choice Requires="v">
                <p:oleObj r:id="rId7" imgH="2468563" imgW="2270125" progId="Word.Document.8" spid="_x0000_s2">
                  <p:embed/>
                </p:oleObj>
              </mc:Choice>
              <mc:Fallback>
                <p:oleObj r:id="rId8" imgH="2468563" imgW="2270125" progId="Word.Document.8">
                  <p:embed/>
                  <p:pic>
                    <p:nvPicPr>
                      <p:cNvPr id="1156" name="Google Shape;1156;p46"/>
                      <p:cNvPicPr preferRelativeResize="0"/>
                      <p:nvPr/>
                    </p:nvPicPr>
                    <p:blipFill rotWithShape="1">
                      <a:blip r:embed="rId9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5502275" y="1905000"/>
                        <a:ext cx="2270125" cy="2468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7" name="Google Shape;1157;p46"/>
          <p:cNvSpPr txBox="1"/>
          <p:nvPr/>
        </p:nvSpPr>
        <p:spPr>
          <a:xfrm>
            <a:off x="4499409" y="3968720"/>
            <a:ext cx="2667718" cy="400110"/>
          </a:xfrm>
          <a:prstGeom prst="rect">
            <a:avLst/>
          </a:prstGeom>
          <a:solidFill>
            <a:srgbClr val="FFFF99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Minimum Support = 2</a:t>
            </a:r>
            <a:endParaRPr b="0" sz="2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58" name="Google Shape;1158;p46"/>
          <p:cNvSpPr txBox="1"/>
          <p:nvPr/>
        </p:nvSpPr>
        <p:spPr>
          <a:xfrm>
            <a:off x="4146550" y="4810422"/>
            <a:ext cx="4159250" cy="923330"/>
          </a:xfrm>
          <a:prstGeom prst="rect">
            <a:avLst/>
          </a:prstGeom>
          <a:solidFill>
            <a:srgbClr val="CCFF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If every subset is considered,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	</a:t>
            </a:r>
            <a:r>
              <a:rPr b="0" baseline="30000"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6</a:t>
            </a:r>
            <a:r>
              <a:rPr b="0"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b="0" baseline="-25000"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b="0"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+ </a:t>
            </a:r>
            <a:r>
              <a:rPr b="0" baseline="30000"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6</a:t>
            </a:r>
            <a:r>
              <a:rPr b="0"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b="0" baseline="-25000"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r>
              <a:rPr b="0"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+ </a:t>
            </a:r>
            <a:r>
              <a:rPr b="0" baseline="30000"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6</a:t>
            </a:r>
            <a:r>
              <a:rPr b="0"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b="0" baseline="-25000"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</a:t>
            </a:r>
            <a:r>
              <a:rPr b="0"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+ </a:t>
            </a:r>
            <a:r>
              <a:rPr b="0" baseline="30000"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6</a:t>
            </a:r>
            <a:r>
              <a:rPr b="0"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b="0" baseline="-25000"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4</a:t>
            </a:r>
            <a:endParaRPr b="0" sz="1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	6 + 15 + 20 +15 = 56</a:t>
            </a:r>
            <a:endParaRPr b="0" sz="1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47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Factors Affecting Complexity of Apriori</a:t>
            </a:r>
            <a:endParaRPr/>
          </a:p>
        </p:txBody>
      </p:sp>
      <p:sp>
        <p:nvSpPr>
          <p:cNvPr id="1164" name="Google Shape;1164;p47"/>
          <p:cNvSpPr txBox="1"/>
          <p:nvPr>
            <p:ph idx="1" type="body"/>
          </p:nvPr>
        </p:nvSpPr>
        <p:spPr>
          <a:xfrm>
            <a:off x="411163" y="1143000"/>
            <a:ext cx="8504237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292100" lvl="0" marL="2921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/>
              <a:t>Choice of minimum support threshold</a:t>
            </a:r>
            <a:endParaRPr/>
          </a:p>
          <a:p>
            <a:pPr indent="-342900" lvl="1" marL="8001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 lowering support threshold results in more frequent itemsets</a:t>
            </a:r>
            <a:endParaRPr sz="2000"/>
          </a:p>
          <a:p>
            <a:pPr indent="-342900" lvl="1" marL="8001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 this may increase number of candidates and max length of frequent itemsets</a:t>
            </a:r>
            <a:endParaRPr sz="2000"/>
          </a:p>
          <a:p>
            <a:pPr indent="-292100" lvl="0" marL="2921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1800"/>
              <a:buChar char="●"/>
            </a:pPr>
            <a:r>
              <a:rPr lang="en-US" sz="2400"/>
              <a:t>Dimensionality (number of items) of the data set</a:t>
            </a:r>
            <a:endParaRPr/>
          </a:p>
          <a:p>
            <a:pPr indent="-342900" lvl="1" marL="8001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More space is needed to store support count of  itemsets</a:t>
            </a:r>
            <a:endParaRPr sz="2000"/>
          </a:p>
          <a:p>
            <a:pPr indent="-342900" lvl="1" marL="8001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 if number of frequent itemsets also increases, both computation and I/O costs may also increase</a:t>
            </a:r>
            <a:endParaRPr/>
          </a:p>
          <a:p>
            <a:pPr indent="-292100" lvl="0" marL="2921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1800"/>
              <a:buChar char="●"/>
            </a:pPr>
            <a:r>
              <a:rPr lang="en-US" sz="2400"/>
              <a:t>Size of database</a:t>
            </a:r>
            <a:endParaRPr/>
          </a:p>
          <a:p>
            <a:pPr indent="-177800" lvl="0" marL="2921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-292100" lvl="0" marL="2921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1800"/>
              <a:buChar char="●"/>
            </a:pPr>
            <a:r>
              <a:rPr lang="en-US" sz="2400"/>
              <a:t>Average transaction width</a:t>
            </a:r>
            <a:endParaRPr/>
          </a:p>
          <a:p>
            <a:pPr indent="-342900" lvl="1" marL="8001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 </a:t>
            </a:r>
            <a:endParaRPr/>
          </a:p>
        </p:txBody>
      </p:sp>
      <p:graphicFrame>
        <p:nvGraphicFramePr>
          <p:cNvPr id="1165" name="Google Shape;1165;p47"/>
          <p:cNvGraphicFramePr/>
          <p:nvPr/>
        </p:nvGraphicFramePr>
        <p:xfrm>
          <a:off x="5422900" y="4349336"/>
          <a:ext cx="3568700" cy="2051464"/>
        </p:xfrm>
        <a:graphic>
          <a:graphicData uri="http://schemas.openxmlformats.org/presentationml/2006/ole">
            <mc:AlternateContent>
              <mc:Choice Requires="v">
                <p:oleObj r:id="rId4" imgH="2051464" imgW="3568700" progId="Word.Document.8" spid="_x0000_s1">
                  <p:embed/>
                </p:oleObj>
              </mc:Choice>
              <mc:Fallback>
                <p:oleObj r:id="rId5" imgH="2051464" imgW="3568700" progId="Word.Document.8">
                  <p:embed/>
                  <p:pic>
                    <p:nvPicPr>
                      <p:cNvPr id="1165" name="Google Shape;1165;p47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5422900" y="4349336"/>
                        <a:ext cx="3568700" cy="20514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48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Factors Affecting Complexity of Apriori</a:t>
            </a:r>
            <a:endParaRPr/>
          </a:p>
        </p:txBody>
      </p:sp>
      <p:sp>
        <p:nvSpPr>
          <p:cNvPr id="1171" name="Google Shape;1171;p48"/>
          <p:cNvSpPr txBox="1"/>
          <p:nvPr>
            <p:ph idx="1" type="body"/>
          </p:nvPr>
        </p:nvSpPr>
        <p:spPr>
          <a:xfrm>
            <a:off x="411163" y="1143000"/>
            <a:ext cx="8504237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292100" lvl="0" marL="2921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/>
              <a:t>Choice of minimum support threshold</a:t>
            </a:r>
            <a:endParaRPr/>
          </a:p>
          <a:p>
            <a:pPr indent="-342900" lvl="1" marL="8001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 lowering support threshold results in more frequent itemsets</a:t>
            </a:r>
            <a:endParaRPr sz="2000"/>
          </a:p>
          <a:p>
            <a:pPr indent="-342900" lvl="1" marL="8001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 this may increase number of candidates and max length of frequent itemsets</a:t>
            </a:r>
            <a:endParaRPr sz="2000"/>
          </a:p>
          <a:p>
            <a:pPr indent="-292100" lvl="0" marL="2921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1800"/>
              <a:buChar char="●"/>
            </a:pPr>
            <a:r>
              <a:rPr lang="en-US" sz="2400"/>
              <a:t>Dimensionality (number of items) of the data set</a:t>
            </a:r>
            <a:endParaRPr/>
          </a:p>
          <a:p>
            <a:pPr indent="-342900" lvl="1" marL="8001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More space is needed to store support count of  itemsets</a:t>
            </a:r>
            <a:endParaRPr sz="2000"/>
          </a:p>
          <a:p>
            <a:pPr indent="-342900" lvl="1" marL="8001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 if number of frequent itemsets also increases, both computation and I/O costs may also increase</a:t>
            </a:r>
            <a:endParaRPr/>
          </a:p>
          <a:p>
            <a:pPr indent="-292100" lvl="0" marL="2921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1800"/>
              <a:buChar char="●"/>
            </a:pPr>
            <a:r>
              <a:rPr lang="en-US" sz="2400"/>
              <a:t>Size of database</a:t>
            </a:r>
            <a:endParaRPr/>
          </a:p>
          <a:p>
            <a:pPr indent="-342900" lvl="1" marL="8001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  run time of algorithm increases with number of transactions</a:t>
            </a:r>
            <a:endParaRPr/>
          </a:p>
          <a:p>
            <a:pPr indent="-292100" lvl="0" marL="2921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1800"/>
              <a:buChar char="●"/>
            </a:pPr>
            <a:r>
              <a:rPr lang="en-US" sz="2400"/>
              <a:t>Average transaction width</a:t>
            </a:r>
            <a:endParaRPr/>
          </a:p>
        </p:txBody>
      </p:sp>
      <p:graphicFrame>
        <p:nvGraphicFramePr>
          <p:cNvPr id="1172" name="Google Shape;1172;p48"/>
          <p:cNvGraphicFramePr/>
          <p:nvPr/>
        </p:nvGraphicFramePr>
        <p:xfrm>
          <a:off x="5422900" y="4703041"/>
          <a:ext cx="3568700" cy="2078759"/>
        </p:xfrm>
        <a:graphic>
          <a:graphicData uri="http://schemas.openxmlformats.org/presentationml/2006/ole">
            <mc:AlternateContent>
              <mc:Choice Requires="v">
                <p:oleObj r:id="rId4" imgH="2078759" imgW="3568700" progId="Word.Document.8" spid="_x0000_s1">
                  <p:embed/>
                </p:oleObj>
              </mc:Choice>
              <mc:Fallback>
                <p:oleObj r:id="rId5" imgH="2078759" imgW="3568700" progId="Word.Document.8">
                  <p:embed/>
                  <p:pic>
                    <p:nvPicPr>
                      <p:cNvPr id="1172" name="Google Shape;1172;p48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5422900" y="4703041"/>
                        <a:ext cx="3568700" cy="20787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49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Factors Affecting Complexity of Apriori</a:t>
            </a:r>
            <a:endParaRPr/>
          </a:p>
        </p:txBody>
      </p:sp>
      <p:sp>
        <p:nvSpPr>
          <p:cNvPr id="1178" name="Google Shape;1178;p49"/>
          <p:cNvSpPr txBox="1"/>
          <p:nvPr>
            <p:ph idx="1" type="body"/>
          </p:nvPr>
        </p:nvSpPr>
        <p:spPr>
          <a:xfrm>
            <a:off x="411163" y="1143000"/>
            <a:ext cx="8504237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292100" lvl="0" marL="2921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/>
              <a:t>Choice of minimum support threshold</a:t>
            </a:r>
            <a:endParaRPr/>
          </a:p>
          <a:p>
            <a:pPr indent="-342900" lvl="1" marL="8001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 lowering support threshold results in more frequent itemsets</a:t>
            </a:r>
            <a:endParaRPr sz="2000"/>
          </a:p>
          <a:p>
            <a:pPr indent="-342900" lvl="1" marL="8001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 this may increase number of candidates and max length of frequent itemsets</a:t>
            </a:r>
            <a:endParaRPr sz="2000"/>
          </a:p>
          <a:p>
            <a:pPr indent="-292100" lvl="0" marL="2921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1800"/>
              <a:buChar char="●"/>
            </a:pPr>
            <a:r>
              <a:rPr lang="en-US" sz="2400"/>
              <a:t>Dimensionality (number of items) of the data set</a:t>
            </a:r>
            <a:endParaRPr/>
          </a:p>
          <a:p>
            <a:pPr indent="-342900" lvl="1" marL="8001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More space is needed to store support count of  itemsets</a:t>
            </a:r>
            <a:endParaRPr sz="2000"/>
          </a:p>
          <a:p>
            <a:pPr indent="-342900" lvl="1" marL="8001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 if number of frequent itemsets also increases, both computation and I/O costs may also increase</a:t>
            </a:r>
            <a:endParaRPr/>
          </a:p>
          <a:p>
            <a:pPr indent="-292100" lvl="0" marL="2921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1800"/>
              <a:buChar char="●"/>
            </a:pPr>
            <a:r>
              <a:rPr lang="en-US" sz="2400"/>
              <a:t>Size of database</a:t>
            </a:r>
            <a:endParaRPr/>
          </a:p>
          <a:p>
            <a:pPr indent="-342900" lvl="1" marL="8001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  run time of algorithm increases with number of transactions</a:t>
            </a:r>
            <a:endParaRPr/>
          </a:p>
          <a:p>
            <a:pPr indent="-292100" lvl="0" marL="2921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1800"/>
              <a:buChar char="●"/>
            </a:pPr>
            <a:r>
              <a:rPr lang="en-US" sz="2400"/>
              <a:t>Average transaction width</a:t>
            </a:r>
            <a:endParaRPr/>
          </a:p>
          <a:p>
            <a:pPr indent="-342900" lvl="1" marL="8001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 transaction width increases the max length of frequent itemsets</a:t>
            </a:r>
            <a:endParaRPr sz="2000"/>
          </a:p>
          <a:p>
            <a:pPr indent="-342900" lvl="1" marL="8001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 number of subsets in a transaction increases with its width, increasing computation time for support counting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Association Rule Mining Task</a:t>
            </a:r>
            <a:endParaRPr/>
          </a:p>
        </p:txBody>
      </p:sp>
      <p:sp>
        <p:nvSpPr>
          <p:cNvPr id="93" name="Google Shape;93;p5"/>
          <p:cNvSpPr txBox="1"/>
          <p:nvPr>
            <p:ph idx="1" type="body"/>
          </p:nvPr>
        </p:nvSpPr>
        <p:spPr>
          <a:xfrm>
            <a:off x="411163" y="1143000"/>
            <a:ext cx="83185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292100" lvl="0" marL="2921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Given a set of transactions T, the goal of association rule mining is to find all rules having </a:t>
            </a:r>
            <a:endParaRPr/>
          </a:p>
          <a:p>
            <a:pPr indent="-342900" lvl="1" marL="800100" rtl="0" algn="l">
              <a:spcBef>
                <a:spcPts val="64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support ≥ </a:t>
            </a:r>
            <a:r>
              <a:rPr i="1" lang="en-US"/>
              <a:t>minsup </a:t>
            </a:r>
            <a:r>
              <a:rPr lang="en-US"/>
              <a:t>threshold</a:t>
            </a:r>
            <a:endParaRPr/>
          </a:p>
          <a:p>
            <a:pPr indent="-342900" lvl="1" marL="800100" rtl="0" algn="l">
              <a:spcBef>
                <a:spcPts val="64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confidence ≥ </a:t>
            </a:r>
            <a:r>
              <a:rPr i="1" lang="en-US"/>
              <a:t>minconf </a:t>
            </a:r>
            <a:r>
              <a:rPr lang="en-US"/>
              <a:t>threshold</a:t>
            </a:r>
            <a:endParaRPr/>
          </a:p>
          <a:p>
            <a:pPr indent="-190500" lvl="1" marL="8001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-292100" lvl="0" marL="292100" rtl="0" algn="l">
              <a:spcBef>
                <a:spcPts val="68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Brute-force approach:</a:t>
            </a:r>
            <a:endParaRPr/>
          </a:p>
          <a:p>
            <a:pPr indent="-342900" lvl="1" marL="800100" rtl="0" algn="l">
              <a:spcBef>
                <a:spcPts val="64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List all possible association rules</a:t>
            </a:r>
            <a:endParaRPr/>
          </a:p>
          <a:p>
            <a:pPr indent="-342900" lvl="1" marL="800100" rtl="0" algn="l">
              <a:spcBef>
                <a:spcPts val="64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Compute the support and confidence for each rule</a:t>
            </a:r>
            <a:endParaRPr/>
          </a:p>
          <a:p>
            <a:pPr indent="-342900" lvl="1" marL="800100" rtl="0" algn="l">
              <a:spcBef>
                <a:spcPts val="64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Prune rules that fail the </a:t>
            </a:r>
            <a:r>
              <a:rPr i="1" lang="en-US"/>
              <a:t>minsup</a:t>
            </a:r>
            <a:r>
              <a:rPr lang="en-US"/>
              <a:t> and </a:t>
            </a:r>
            <a:r>
              <a:rPr i="1" lang="en-US"/>
              <a:t>minconf</a:t>
            </a:r>
            <a:r>
              <a:rPr lang="en-US"/>
              <a:t> thresholds</a:t>
            </a:r>
            <a:endParaRPr/>
          </a:p>
          <a:p>
            <a:pPr indent="-342900" lvl="1" marL="800100" rtl="0" algn="l">
              <a:spcBef>
                <a:spcPts val="64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lang="en-US"/>
              <a:t>⇒ </a:t>
            </a:r>
            <a:r>
              <a:rPr lang="en-US">
                <a:solidFill>
                  <a:srgbClr val="FF0000"/>
                </a:solidFill>
              </a:rPr>
              <a:t>Computationally prohibitive</a:t>
            </a:r>
            <a:r>
              <a:rPr lang="en-US"/>
              <a:t>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50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Factors Affecting Complexity of Apriori</a:t>
            </a:r>
            <a:endParaRPr/>
          </a:p>
        </p:txBody>
      </p:sp>
      <p:pic>
        <p:nvPicPr>
          <p:cNvPr id="1184" name="Google Shape;1184;p5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43000"/>
            <a:ext cx="4495800" cy="51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Google Shape;1185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8200" y="990600"/>
            <a:ext cx="4495800" cy="53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51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Compact Representation of Frequent Itemsets</a:t>
            </a:r>
            <a:endParaRPr/>
          </a:p>
        </p:txBody>
      </p:sp>
      <p:sp>
        <p:nvSpPr>
          <p:cNvPr id="1191" name="Google Shape;1191;p51"/>
          <p:cNvSpPr txBox="1"/>
          <p:nvPr>
            <p:ph idx="1" type="body"/>
          </p:nvPr>
        </p:nvSpPr>
        <p:spPr>
          <a:xfrm>
            <a:off x="411163" y="1143000"/>
            <a:ext cx="83185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292100" lvl="0" marL="2921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/>
              <a:t>Some frequent itemsets are redundant because their supersets are also frequent</a:t>
            </a:r>
            <a:endParaRPr/>
          </a:p>
          <a:p>
            <a:pPr indent="0" lvl="2" marL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1200"/>
              <a:buNone/>
            </a:pPr>
            <a:r>
              <a:rPr lang="en-US" sz="1600"/>
              <a:t>Consider the following data set.  Assume support threshold =5</a:t>
            </a:r>
            <a:endParaRPr/>
          </a:p>
          <a:p>
            <a:pPr indent="-177800" lvl="0" marL="2921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-177800" lvl="0" marL="2921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-177800" lvl="0" marL="2921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-177800" lvl="0" marL="2921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-177800" lvl="0" marL="2921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-177800" lvl="0" marL="2921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-177800" lvl="0" marL="2921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0" lvl="1" marL="5080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Number of frequent itemsets</a:t>
            </a:r>
            <a:endParaRPr sz="2000"/>
          </a:p>
          <a:p>
            <a:pPr indent="-114300" lvl="4" marL="2057400" rtl="0" algn="l">
              <a:lnSpc>
                <a:spcPct val="90000"/>
              </a:lnSpc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t/>
            </a:r>
            <a:endParaRPr sz="1800"/>
          </a:p>
          <a:p>
            <a:pPr indent="-292100" lvl="0" marL="29210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800"/>
              <a:buChar char="●"/>
            </a:pPr>
            <a:r>
              <a:rPr lang="en-US" sz="2400"/>
              <a:t>Need a compact representation</a:t>
            </a:r>
            <a:endParaRPr/>
          </a:p>
        </p:txBody>
      </p:sp>
      <p:pic>
        <p:nvPicPr>
          <p:cNvPr id="1192" name="Google Shape;1192;p51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133600"/>
            <a:ext cx="8153400" cy="2535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43400" y="4800600"/>
            <a:ext cx="1714500" cy="101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52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Maximal Frequent Itemset</a:t>
            </a:r>
            <a:endParaRPr/>
          </a:p>
        </p:txBody>
      </p:sp>
      <p:graphicFrame>
        <p:nvGraphicFramePr>
          <p:cNvPr id="1199" name="Google Shape;1199;p52"/>
          <p:cNvGraphicFramePr/>
          <p:nvPr/>
        </p:nvGraphicFramePr>
        <p:xfrm>
          <a:off x="1162050" y="1524000"/>
          <a:ext cx="7140575" cy="4873625"/>
        </p:xfrm>
        <a:graphic>
          <a:graphicData uri="http://schemas.openxmlformats.org/presentationml/2006/ole">
            <mc:AlternateContent>
              <mc:Choice Requires="v">
                <p:oleObj r:id="rId4" imgH="4873625" imgW="7140575" progId="Visio.Drawing.6" spid="_x0000_s1">
                  <p:embed/>
                </p:oleObj>
              </mc:Choice>
              <mc:Fallback>
                <p:oleObj r:id="rId5" imgH="4873625" imgW="7140575" progId="Visio.Drawing.6">
                  <p:embed/>
                  <p:pic>
                    <p:nvPicPr>
                      <p:cNvPr id="1199" name="Google Shape;1199;p52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162050" y="1524000"/>
                        <a:ext cx="7140575" cy="4873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0" name="Google Shape;1200;p52"/>
          <p:cNvSpPr txBox="1"/>
          <p:nvPr/>
        </p:nvSpPr>
        <p:spPr>
          <a:xfrm>
            <a:off x="7270750" y="5897563"/>
            <a:ext cx="11112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Border</a:t>
            </a:r>
            <a:endParaRPr/>
          </a:p>
        </p:txBody>
      </p:sp>
      <p:sp>
        <p:nvSpPr>
          <p:cNvPr id="1201" name="Google Shape;1201;p52"/>
          <p:cNvSpPr txBox="1"/>
          <p:nvPr/>
        </p:nvSpPr>
        <p:spPr>
          <a:xfrm>
            <a:off x="685800" y="5610225"/>
            <a:ext cx="1111250" cy="517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Infrequent Itemsets</a:t>
            </a:r>
            <a:endParaRPr/>
          </a:p>
        </p:txBody>
      </p:sp>
      <p:sp>
        <p:nvSpPr>
          <p:cNvPr id="1202" name="Google Shape;1202;p52"/>
          <p:cNvSpPr txBox="1"/>
          <p:nvPr/>
        </p:nvSpPr>
        <p:spPr>
          <a:xfrm>
            <a:off x="844550" y="2097088"/>
            <a:ext cx="1112838" cy="517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Maximal Itemsets</a:t>
            </a:r>
            <a:endParaRPr/>
          </a:p>
        </p:txBody>
      </p:sp>
      <p:cxnSp>
        <p:nvCxnSpPr>
          <p:cNvPr id="1203" name="Google Shape;1203;p52"/>
          <p:cNvCxnSpPr/>
          <p:nvPr/>
        </p:nvCxnSpPr>
        <p:spPr>
          <a:xfrm flipH="1">
            <a:off x="1241425" y="4606925"/>
            <a:ext cx="158750" cy="1074738"/>
          </a:xfrm>
          <a:prstGeom prst="straightConnector1">
            <a:avLst/>
          </a:prstGeom>
          <a:noFill/>
          <a:ln cap="flat" cmpd="sng" w="25400">
            <a:solidFill>
              <a:srgbClr val="80008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4" name="Google Shape;1204;p52"/>
          <p:cNvCxnSpPr/>
          <p:nvPr/>
        </p:nvCxnSpPr>
        <p:spPr>
          <a:xfrm rot="10800000">
            <a:off x="1717675" y="2527300"/>
            <a:ext cx="1030288" cy="646113"/>
          </a:xfrm>
          <a:prstGeom prst="straightConnector1">
            <a:avLst/>
          </a:prstGeom>
          <a:noFill/>
          <a:ln cap="flat" cmpd="sng" w="25400">
            <a:solidFill>
              <a:srgbClr val="80008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5" name="Google Shape;1205;p52"/>
          <p:cNvCxnSpPr/>
          <p:nvPr/>
        </p:nvCxnSpPr>
        <p:spPr>
          <a:xfrm flipH="1">
            <a:off x="1717675" y="4535488"/>
            <a:ext cx="1030288" cy="1146175"/>
          </a:xfrm>
          <a:prstGeom prst="straightConnector1">
            <a:avLst/>
          </a:prstGeom>
          <a:noFill/>
          <a:ln cap="flat" cmpd="sng" w="25400">
            <a:solidFill>
              <a:srgbClr val="80008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6" name="Google Shape;1206;p52"/>
          <p:cNvCxnSpPr/>
          <p:nvPr/>
        </p:nvCxnSpPr>
        <p:spPr>
          <a:xfrm flipH="1">
            <a:off x="1797050" y="5538788"/>
            <a:ext cx="635000" cy="287337"/>
          </a:xfrm>
          <a:prstGeom prst="straightConnector1">
            <a:avLst/>
          </a:prstGeom>
          <a:noFill/>
          <a:ln cap="flat" cmpd="sng" w="25400">
            <a:solidFill>
              <a:srgbClr val="80008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7" name="Google Shape;1207;p52"/>
          <p:cNvCxnSpPr/>
          <p:nvPr/>
        </p:nvCxnSpPr>
        <p:spPr>
          <a:xfrm rot="10800000">
            <a:off x="1638300" y="5969000"/>
            <a:ext cx="2697163" cy="287338"/>
          </a:xfrm>
          <a:prstGeom prst="straightConnector1">
            <a:avLst/>
          </a:prstGeom>
          <a:noFill/>
          <a:ln cap="flat" cmpd="sng" w="25400">
            <a:solidFill>
              <a:srgbClr val="80008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8" name="Google Shape;1208;p52"/>
          <p:cNvCxnSpPr/>
          <p:nvPr/>
        </p:nvCxnSpPr>
        <p:spPr>
          <a:xfrm rot="10800000">
            <a:off x="1558925" y="2598738"/>
            <a:ext cx="2632075" cy="1668462"/>
          </a:xfrm>
          <a:prstGeom prst="straightConnector1">
            <a:avLst/>
          </a:prstGeom>
          <a:noFill/>
          <a:ln cap="flat" cmpd="sng" w="25400">
            <a:solidFill>
              <a:srgbClr val="80008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9" name="Google Shape;1209;p52"/>
          <p:cNvCxnSpPr/>
          <p:nvPr/>
        </p:nvCxnSpPr>
        <p:spPr>
          <a:xfrm flipH="1">
            <a:off x="1479550" y="4535488"/>
            <a:ext cx="555625" cy="1074737"/>
          </a:xfrm>
          <a:prstGeom prst="straightConnector1">
            <a:avLst/>
          </a:prstGeom>
          <a:noFill/>
          <a:ln cap="flat" cmpd="sng" w="25400">
            <a:solidFill>
              <a:srgbClr val="80008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0" name="Google Shape;1210;p52"/>
          <p:cNvSpPr txBox="1"/>
          <p:nvPr/>
        </p:nvSpPr>
        <p:spPr>
          <a:xfrm>
            <a:off x="381000" y="1050925"/>
            <a:ext cx="8305800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itemset is maximal frequent if it is frequent and  none of its immediate supersets is frequent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53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What are the Maximal Frequent Itemsets in this Data?</a:t>
            </a:r>
            <a:endParaRPr/>
          </a:p>
        </p:txBody>
      </p:sp>
      <p:sp>
        <p:nvSpPr>
          <p:cNvPr id="1216" name="Google Shape;1216;p53"/>
          <p:cNvSpPr txBox="1"/>
          <p:nvPr>
            <p:ph idx="1" type="body"/>
          </p:nvPr>
        </p:nvSpPr>
        <p:spPr>
          <a:xfrm>
            <a:off x="411163" y="1143000"/>
            <a:ext cx="83185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177800" lvl="0" marL="2921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-177800" lvl="0" marL="2921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-177800" lvl="0" marL="2921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-177800" lvl="0" marL="2921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-177800" lvl="0" marL="2921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-177800" lvl="0" marL="2921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-177800" lvl="0" marL="2921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</p:txBody>
      </p:sp>
      <p:pic>
        <p:nvPicPr>
          <p:cNvPr id="1217" name="Google Shape;1217;p53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295400"/>
            <a:ext cx="8839200" cy="2684463"/>
          </a:xfrm>
          <a:prstGeom prst="rect">
            <a:avLst/>
          </a:prstGeom>
          <a:noFill/>
          <a:ln>
            <a:noFill/>
          </a:ln>
        </p:spPr>
      </p:pic>
      <p:sp>
        <p:nvSpPr>
          <p:cNvPr id="1218" name="Google Shape;1218;p53"/>
          <p:cNvSpPr txBox="1"/>
          <p:nvPr/>
        </p:nvSpPr>
        <p:spPr>
          <a:xfrm>
            <a:off x="609600" y="4343400"/>
            <a:ext cx="7010400" cy="307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Minimum support threshold = 5</a:t>
            </a:r>
            <a:endParaRPr/>
          </a:p>
        </p:txBody>
      </p:sp>
      <p:sp>
        <p:nvSpPr>
          <p:cNvPr id="1219" name="Google Shape;1219;p53"/>
          <p:cNvSpPr txBox="1"/>
          <p:nvPr/>
        </p:nvSpPr>
        <p:spPr>
          <a:xfrm>
            <a:off x="4521200" y="4876800"/>
            <a:ext cx="1239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(A1-A10)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(B1-B10)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(C1-C10)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54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 illustrative example</a:t>
            </a:r>
            <a:endParaRPr/>
          </a:p>
        </p:txBody>
      </p:sp>
      <p:sp>
        <p:nvSpPr>
          <p:cNvPr id="1225" name="Google Shape;1225;p54"/>
          <p:cNvSpPr txBox="1"/>
          <p:nvPr/>
        </p:nvSpPr>
        <p:spPr>
          <a:xfrm>
            <a:off x="5570538" y="1755775"/>
            <a:ext cx="3310522" cy="8463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Support threshold (by count) : 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Frequent itemsets: 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Maximal itemsets: 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26" name="Google Shape;1226;p54"/>
          <p:cNvGraphicFramePr/>
          <p:nvPr/>
        </p:nvGraphicFramePr>
        <p:xfrm>
          <a:off x="342900" y="16906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{F89C4F0B-D7C6-40AF-B686-C2E166B627E8}</a:tableStyleId>
              </a:tblPr>
              <a:tblGrid>
                <a:gridCol w="466875"/>
                <a:gridCol w="466875"/>
                <a:gridCol w="466875"/>
                <a:gridCol w="466875"/>
                <a:gridCol w="466875"/>
                <a:gridCol w="466875"/>
                <a:gridCol w="466875"/>
                <a:gridCol w="466875"/>
                <a:gridCol w="466875"/>
                <a:gridCol w="466875"/>
                <a:gridCol w="466875"/>
              </a:tblGrid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G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9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227" name="Google Shape;1227;p54"/>
          <p:cNvSpPr txBox="1"/>
          <p:nvPr/>
        </p:nvSpPr>
        <p:spPr>
          <a:xfrm>
            <a:off x="2376488" y="1370013"/>
            <a:ext cx="706437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Items</a:t>
            </a:r>
            <a:endParaRPr/>
          </a:p>
        </p:txBody>
      </p:sp>
      <p:sp>
        <p:nvSpPr>
          <p:cNvPr id="1228" name="Google Shape;1228;p54"/>
          <p:cNvSpPr txBox="1"/>
          <p:nvPr/>
        </p:nvSpPr>
        <p:spPr>
          <a:xfrm rot="-5400000">
            <a:off x="-491331" y="3547269"/>
            <a:ext cx="1352550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Transactions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55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 illustrative example</a:t>
            </a:r>
            <a:endParaRPr/>
          </a:p>
        </p:txBody>
      </p:sp>
      <p:sp>
        <p:nvSpPr>
          <p:cNvPr id="1234" name="Google Shape;1234;p55"/>
          <p:cNvSpPr txBox="1"/>
          <p:nvPr/>
        </p:nvSpPr>
        <p:spPr>
          <a:xfrm>
            <a:off x="5570538" y="1755775"/>
            <a:ext cx="3310522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Support threshold (by count) : 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Frequent itemsets: </a:t>
            </a:r>
            <a:r>
              <a:rPr b="1"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{F}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Maximal itemsets: </a:t>
            </a:r>
            <a:r>
              <a:rPr b="1"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{F}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Support threshold (by count): 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Frequent itemsets: 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Maximal itemsets: ?</a:t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35" name="Google Shape;1235;p55"/>
          <p:cNvGraphicFramePr/>
          <p:nvPr/>
        </p:nvGraphicFramePr>
        <p:xfrm>
          <a:off x="342900" y="16906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{F89C4F0B-D7C6-40AF-B686-C2E166B627E8}</a:tableStyleId>
              </a:tblPr>
              <a:tblGrid>
                <a:gridCol w="466875"/>
                <a:gridCol w="466875"/>
                <a:gridCol w="466875"/>
                <a:gridCol w="466875"/>
                <a:gridCol w="466875"/>
                <a:gridCol w="466875"/>
                <a:gridCol w="466875"/>
                <a:gridCol w="466875"/>
                <a:gridCol w="466875"/>
                <a:gridCol w="466875"/>
                <a:gridCol w="466875"/>
              </a:tblGrid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G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9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236" name="Google Shape;1236;p55"/>
          <p:cNvSpPr txBox="1"/>
          <p:nvPr/>
        </p:nvSpPr>
        <p:spPr>
          <a:xfrm>
            <a:off x="2376488" y="1370013"/>
            <a:ext cx="706437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Items</a:t>
            </a:r>
            <a:endParaRPr/>
          </a:p>
        </p:txBody>
      </p:sp>
      <p:sp>
        <p:nvSpPr>
          <p:cNvPr id="1237" name="Google Shape;1237;p55"/>
          <p:cNvSpPr txBox="1"/>
          <p:nvPr/>
        </p:nvSpPr>
        <p:spPr>
          <a:xfrm rot="-5400000">
            <a:off x="-491331" y="3547269"/>
            <a:ext cx="1352550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Transactions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56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 illustrative example</a:t>
            </a:r>
            <a:endParaRPr/>
          </a:p>
        </p:txBody>
      </p:sp>
      <p:sp>
        <p:nvSpPr>
          <p:cNvPr id="1243" name="Google Shape;1243;p56"/>
          <p:cNvSpPr txBox="1"/>
          <p:nvPr/>
        </p:nvSpPr>
        <p:spPr>
          <a:xfrm>
            <a:off x="5570538" y="1755775"/>
            <a:ext cx="3310522" cy="21852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Support threshold (by count) : 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Frequent itemsets: {F}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Maximal itemsets: {F}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Support threshold (by count): 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Frequent itemsets: </a:t>
            </a:r>
            <a:r>
              <a:rPr b="1"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{E}, {F}, {E,F}, {J}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Maximal itemsets: </a:t>
            </a:r>
            <a:r>
              <a:rPr b="1"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{E,F}, {J}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Support threshold (by count): 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Frequent itemsets: ?</a:t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Maximal itemsets: ?</a:t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44" name="Google Shape;1244;p56"/>
          <p:cNvGraphicFramePr/>
          <p:nvPr/>
        </p:nvGraphicFramePr>
        <p:xfrm>
          <a:off x="342900" y="16906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{F89C4F0B-D7C6-40AF-B686-C2E166B627E8}</a:tableStyleId>
              </a:tblPr>
              <a:tblGrid>
                <a:gridCol w="466875"/>
                <a:gridCol w="466875"/>
                <a:gridCol w="466875"/>
                <a:gridCol w="466875"/>
                <a:gridCol w="466875"/>
                <a:gridCol w="466875"/>
                <a:gridCol w="466875"/>
                <a:gridCol w="466875"/>
                <a:gridCol w="466875"/>
                <a:gridCol w="466875"/>
                <a:gridCol w="466875"/>
              </a:tblGrid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G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9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245" name="Google Shape;1245;p56"/>
          <p:cNvSpPr txBox="1"/>
          <p:nvPr/>
        </p:nvSpPr>
        <p:spPr>
          <a:xfrm>
            <a:off x="2376488" y="1370013"/>
            <a:ext cx="706437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Items</a:t>
            </a:r>
            <a:endParaRPr/>
          </a:p>
        </p:txBody>
      </p:sp>
      <p:sp>
        <p:nvSpPr>
          <p:cNvPr id="1246" name="Google Shape;1246;p56"/>
          <p:cNvSpPr txBox="1"/>
          <p:nvPr/>
        </p:nvSpPr>
        <p:spPr>
          <a:xfrm rot="-5400000">
            <a:off x="-491331" y="3547269"/>
            <a:ext cx="1352550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Transactions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57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 illustrative example</a:t>
            </a:r>
            <a:endParaRPr/>
          </a:p>
        </p:txBody>
      </p:sp>
      <p:sp>
        <p:nvSpPr>
          <p:cNvPr id="1252" name="Google Shape;1252;p57"/>
          <p:cNvSpPr txBox="1"/>
          <p:nvPr/>
        </p:nvSpPr>
        <p:spPr>
          <a:xfrm>
            <a:off x="5570538" y="1755775"/>
            <a:ext cx="3309937" cy="2586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Support threshold (by count) : 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Frequent itemsets: {F}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Maximal itemsets: {F}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Support threshold (by count): 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Frequent itemsets: {E}, {F}, {E,F}, {J}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Maximal itemsets: {E,F}, {J}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Support threshold (by count): 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Frequent itemsets: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All subsets of </a:t>
            </a:r>
            <a:r>
              <a:rPr b="1"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{C,D,E,F} + {J}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Maximal itemsets: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00"/>
              <a:buFont typeface="Arial"/>
              <a:buNone/>
            </a:pPr>
            <a:r>
              <a:rPr b="1"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     {C,D,E,F}, {J}</a:t>
            </a:r>
            <a:endParaRPr/>
          </a:p>
        </p:txBody>
      </p:sp>
      <p:graphicFrame>
        <p:nvGraphicFramePr>
          <p:cNvPr id="1253" name="Google Shape;1253;p57"/>
          <p:cNvGraphicFramePr/>
          <p:nvPr/>
        </p:nvGraphicFramePr>
        <p:xfrm>
          <a:off x="342900" y="16906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{F89C4F0B-D7C6-40AF-B686-C2E166B627E8}</a:tableStyleId>
              </a:tblPr>
              <a:tblGrid>
                <a:gridCol w="466875"/>
                <a:gridCol w="466875"/>
                <a:gridCol w="466875"/>
                <a:gridCol w="466875"/>
                <a:gridCol w="466875"/>
                <a:gridCol w="466875"/>
                <a:gridCol w="466875"/>
                <a:gridCol w="466875"/>
                <a:gridCol w="466875"/>
                <a:gridCol w="466875"/>
                <a:gridCol w="466875"/>
              </a:tblGrid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G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9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254" name="Google Shape;1254;p57"/>
          <p:cNvSpPr txBox="1"/>
          <p:nvPr/>
        </p:nvSpPr>
        <p:spPr>
          <a:xfrm>
            <a:off x="2376488" y="1370013"/>
            <a:ext cx="706437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Items</a:t>
            </a:r>
            <a:endParaRPr/>
          </a:p>
        </p:txBody>
      </p:sp>
      <p:sp>
        <p:nvSpPr>
          <p:cNvPr id="1255" name="Google Shape;1255;p57"/>
          <p:cNvSpPr txBox="1"/>
          <p:nvPr/>
        </p:nvSpPr>
        <p:spPr>
          <a:xfrm rot="-5400000">
            <a:off x="-491331" y="3547269"/>
            <a:ext cx="1352550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Transactions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58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Another illustrative example</a:t>
            </a:r>
            <a:endParaRPr/>
          </a:p>
        </p:txBody>
      </p:sp>
      <p:sp>
        <p:nvSpPr>
          <p:cNvPr id="1261" name="Google Shape;1261;p58"/>
          <p:cNvSpPr txBox="1"/>
          <p:nvPr/>
        </p:nvSpPr>
        <p:spPr>
          <a:xfrm>
            <a:off x="5519738" y="1690688"/>
            <a:ext cx="3309937" cy="1692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Support threshold (by count) : 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Maximal itemsets: </a:t>
            </a:r>
            <a:r>
              <a:rPr b="1"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{A}, {B}, {C}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Support threshold (by count): 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Maximal itemsets: </a:t>
            </a:r>
            <a:r>
              <a:rPr b="1"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{A,B}, {A,C},{B,C}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Support threshold (by count): 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Maximal itemsets: </a:t>
            </a:r>
            <a:r>
              <a:rPr b="1"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{A,B,C}</a:t>
            </a:r>
            <a:endParaRPr/>
          </a:p>
        </p:txBody>
      </p:sp>
      <p:graphicFrame>
        <p:nvGraphicFramePr>
          <p:cNvPr id="1262" name="Google Shape;1262;p58"/>
          <p:cNvGraphicFramePr/>
          <p:nvPr/>
        </p:nvGraphicFramePr>
        <p:xfrm>
          <a:off x="342900" y="16906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{F89C4F0B-D7C6-40AF-B686-C2E166B627E8}</a:tableStyleId>
              </a:tblPr>
              <a:tblGrid>
                <a:gridCol w="466875"/>
                <a:gridCol w="466875"/>
                <a:gridCol w="466875"/>
                <a:gridCol w="466875"/>
                <a:gridCol w="466875"/>
                <a:gridCol w="466875"/>
                <a:gridCol w="466875"/>
                <a:gridCol w="466875"/>
                <a:gridCol w="466875"/>
                <a:gridCol w="466875"/>
                <a:gridCol w="466875"/>
              </a:tblGrid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G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9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263" name="Google Shape;1263;p58"/>
          <p:cNvSpPr txBox="1"/>
          <p:nvPr/>
        </p:nvSpPr>
        <p:spPr>
          <a:xfrm rot="-5400000">
            <a:off x="-491331" y="3547269"/>
            <a:ext cx="1352550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Transactions</a:t>
            </a:r>
            <a:endParaRPr/>
          </a:p>
        </p:txBody>
      </p:sp>
      <p:sp>
        <p:nvSpPr>
          <p:cNvPr id="1264" name="Google Shape;1264;p58"/>
          <p:cNvSpPr txBox="1"/>
          <p:nvPr/>
        </p:nvSpPr>
        <p:spPr>
          <a:xfrm>
            <a:off x="2376488" y="1370013"/>
            <a:ext cx="706437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Items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59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Closed Itemset</a:t>
            </a:r>
            <a:endParaRPr/>
          </a:p>
        </p:txBody>
      </p:sp>
      <p:sp>
        <p:nvSpPr>
          <p:cNvPr id="1270" name="Google Shape;1270;p59"/>
          <p:cNvSpPr txBox="1"/>
          <p:nvPr>
            <p:ph idx="1" type="body"/>
          </p:nvPr>
        </p:nvSpPr>
        <p:spPr>
          <a:xfrm>
            <a:off x="411163" y="1143000"/>
            <a:ext cx="83185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292100" lvl="0" marL="2921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/>
              <a:t>An itemset X is closed if none of its immediate supersets has the same support as the itemset X.</a:t>
            </a:r>
            <a:endParaRPr/>
          </a:p>
          <a:p>
            <a:pPr indent="-292100" lvl="0" marL="292100" rtl="0" algn="l">
              <a:spcBef>
                <a:spcPts val="640"/>
              </a:spcBef>
              <a:spcAft>
                <a:spcPts val="0"/>
              </a:spcAft>
              <a:buSzPts val="1800"/>
              <a:buChar char="●"/>
            </a:pPr>
            <a:r>
              <a:rPr lang="en-US" sz="2400">
                <a:solidFill>
                  <a:srgbClr val="FF0000"/>
                </a:solidFill>
              </a:rPr>
              <a:t>X is not closed if at least one of its immediate supersets has support count as X.</a:t>
            </a:r>
            <a:endParaRPr/>
          </a:p>
          <a:p>
            <a:pPr indent="-292100" lvl="0" marL="292100" rtl="0" algn="l">
              <a:spcBef>
                <a:spcPts val="600"/>
              </a:spcBef>
              <a:spcAft>
                <a:spcPts val="0"/>
              </a:spcAft>
              <a:buSzPts val="1500"/>
              <a:buFont typeface="Arial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Computational Complexity</a:t>
            </a:r>
            <a:endParaRPr/>
          </a:p>
        </p:txBody>
      </p:sp>
      <p:sp>
        <p:nvSpPr>
          <p:cNvPr id="99" name="Google Shape;99;p6"/>
          <p:cNvSpPr txBox="1"/>
          <p:nvPr>
            <p:ph idx="1" type="body"/>
          </p:nvPr>
        </p:nvSpPr>
        <p:spPr>
          <a:xfrm>
            <a:off x="411163" y="990600"/>
            <a:ext cx="83185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292100" lvl="0" marL="2921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Given d unique items: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Total number of itemsets = 2</a:t>
            </a:r>
            <a:r>
              <a:rPr baseline="30000" lang="en-US"/>
              <a:t>d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Total number of possible association rules: </a:t>
            </a:r>
            <a:endParaRPr/>
          </a:p>
        </p:txBody>
      </p:sp>
      <p:pic>
        <p:nvPicPr>
          <p:cNvPr id="100" name="Google Shape;10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7800" y="2514600"/>
            <a:ext cx="3662363" cy="164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6"/>
          <p:cNvSpPr txBox="1"/>
          <p:nvPr/>
        </p:nvSpPr>
        <p:spPr>
          <a:xfrm>
            <a:off x="5410200" y="4648200"/>
            <a:ext cx="32004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d=6,  R = 602 rules</a:t>
            </a:r>
            <a:endParaRPr/>
          </a:p>
        </p:txBody>
      </p:sp>
      <p:pic>
        <p:nvPicPr>
          <p:cNvPr id="102" name="Google Shape;102;p6"/>
          <p:cNvPicPr preferRelativeResize="0"/>
          <p:nvPr/>
        </p:nvPicPr>
        <p:blipFill rotWithShape="1">
          <a:blip r:embed="rId4">
            <a:alphaModFix/>
          </a:blip>
          <a:srcRect b="951" l="5714" r="7142" t="1903"/>
          <a:stretch/>
        </p:blipFill>
        <p:spPr>
          <a:xfrm>
            <a:off x="152400" y="2324100"/>
            <a:ext cx="4876800" cy="40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60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Closed Itemset</a:t>
            </a:r>
            <a:endParaRPr/>
          </a:p>
        </p:txBody>
      </p:sp>
      <p:sp>
        <p:nvSpPr>
          <p:cNvPr id="1276" name="Google Shape;1276;p60"/>
          <p:cNvSpPr txBox="1"/>
          <p:nvPr>
            <p:ph idx="1" type="body"/>
          </p:nvPr>
        </p:nvSpPr>
        <p:spPr>
          <a:xfrm>
            <a:off x="411163" y="1143000"/>
            <a:ext cx="83185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292100" lvl="0" marL="2921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/>
              <a:t>An itemset X is closed if none of its immediate supersets has the same support as the itemset X.</a:t>
            </a:r>
            <a:endParaRPr/>
          </a:p>
          <a:p>
            <a:pPr indent="-292100" lvl="0" marL="292100" rtl="0" algn="l">
              <a:spcBef>
                <a:spcPts val="640"/>
              </a:spcBef>
              <a:spcAft>
                <a:spcPts val="0"/>
              </a:spcAft>
              <a:buSzPts val="1800"/>
              <a:buChar char="●"/>
            </a:pPr>
            <a:r>
              <a:rPr lang="en-US" sz="2400">
                <a:solidFill>
                  <a:srgbClr val="FF0000"/>
                </a:solidFill>
              </a:rPr>
              <a:t>X is not closed if at least one of its immediate supersets has support count as X.</a:t>
            </a:r>
            <a:endParaRPr/>
          </a:p>
          <a:p>
            <a:pPr indent="-292100" lvl="0" marL="292100" rtl="0" algn="l">
              <a:spcBef>
                <a:spcPts val="600"/>
              </a:spcBef>
              <a:spcAft>
                <a:spcPts val="0"/>
              </a:spcAft>
              <a:buSzPts val="1500"/>
              <a:buFont typeface="Arial"/>
              <a:buNone/>
            </a:pPr>
            <a:r>
              <a:t/>
            </a:r>
            <a:endParaRPr sz="2000"/>
          </a:p>
        </p:txBody>
      </p:sp>
      <p:graphicFrame>
        <p:nvGraphicFramePr>
          <p:cNvPr id="1277" name="Google Shape;1277;p60"/>
          <p:cNvGraphicFramePr/>
          <p:nvPr/>
        </p:nvGraphicFramePr>
        <p:xfrm>
          <a:off x="838200" y="3551238"/>
          <a:ext cx="2032000" cy="1782762"/>
        </p:xfrm>
        <a:graphic>
          <a:graphicData uri="http://schemas.openxmlformats.org/presentationml/2006/ole">
            <mc:AlternateContent>
              <mc:Choice Requires="v">
                <p:oleObj r:id="rId4" imgH="1782762" imgW="2032000" progId="Excel.Sheet.8" spid="_x0000_s1">
                  <p:embed/>
                </p:oleObj>
              </mc:Choice>
              <mc:Fallback>
                <p:oleObj r:id="rId5" imgH="1782762" imgW="2032000" progId="Excel.Sheet.8">
                  <p:embed/>
                  <p:pic>
                    <p:nvPicPr>
                      <p:cNvPr id="1277" name="Google Shape;1277;p60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838200" y="3551238"/>
                        <a:ext cx="2032000" cy="178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8" name="Google Shape;1278;p60"/>
          <p:cNvGraphicFramePr/>
          <p:nvPr/>
        </p:nvGraphicFramePr>
        <p:xfrm>
          <a:off x="3962400" y="2982913"/>
          <a:ext cx="2260600" cy="3265487"/>
        </p:xfrm>
        <a:graphic>
          <a:graphicData uri="http://schemas.openxmlformats.org/presentationml/2006/ole">
            <mc:AlternateContent>
              <mc:Choice Requires="v">
                <p:oleObj r:id="rId7" imgH="3265487" imgW="2260600" progId="Excel.Sheet.8" spid="_x0000_s2">
                  <p:embed/>
                </p:oleObj>
              </mc:Choice>
              <mc:Fallback>
                <p:oleObj r:id="rId8" imgH="3265487" imgW="2260600" progId="Excel.Sheet.8">
                  <p:embed/>
                  <p:pic>
                    <p:nvPicPr>
                      <p:cNvPr id="1278" name="Google Shape;1278;p60"/>
                      <p:cNvPicPr preferRelativeResize="0"/>
                      <p:nvPr/>
                    </p:nvPicPr>
                    <p:blipFill rotWithShape="1">
                      <a:blip r:embed="rId9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3962400" y="2982913"/>
                        <a:ext cx="2260600" cy="3265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9" name="Google Shape;1279;p60"/>
          <p:cNvGraphicFramePr/>
          <p:nvPr/>
        </p:nvGraphicFramePr>
        <p:xfrm>
          <a:off x="6553200" y="3665538"/>
          <a:ext cx="2209800" cy="1744662"/>
        </p:xfrm>
        <a:graphic>
          <a:graphicData uri="http://schemas.openxmlformats.org/presentationml/2006/ole">
            <mc:AlternateContent>
              <mc:Choice Requires="v">
                <p:oleObj r:id="rId10" imgH="1744662" imgW="2209800" progId="Excel.Sheet.8" spid="_x0000_s3">
                  <p:embed/>
                </p:oleObj>
              </mc:Choice>
              <mc:Fallback>
                <p:oleObj r:id="rId11" imgH="1744662" imgW="2209800" progId="Excel.Sheet.8">
                  <p:embed/>
                  <p:pic>
                    <p:nvPicPr>
                      <p:cNvPr id="1279" name="Google Shape;1279;p60"/>
                      <p:cNvPicPr preferRelativeResize="0"/>
                      <p:nvPr/>
                    </p:nvPicPr>
                    <p:blipFill rotWithShape="1">
                      <a:blip r:embed="rId12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6553200" y="3665538"/>
                        <a:ext cx="2209800" cy="174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61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Maximal vs Closed Itemsets</a:t>
            </a:r>
            <a:endParaRPr/>
          </a:p>
        </p:txBody>
      </p:sp>
      <p:graphicFrame>
        <p:nvGraphicFramePr>
          <p:cNvPr id="1285" name="Google Shape;1285;p61"/>
          <p:cNvGraphicFramePr/>
          <p:nvPr/>
        </p:nvGraphicFramePr>
        <p:xfrm>
          <a:off x="228600" y="1143000"/>
          <a:ext cx="1600200" cy="2203450"/>
        </p:xfrm>
        <a:graphic>
          <a:graphicData uri="http://schemas.openxmlformats.org/presentationml/2006/ole">
            <mc:AlternateContent>
              <mc:Choice Requires="v">
                <p:oleObj r:id="rId4" imgH="2203450" imgW="1600200" progId="Excel.Sheet.8" spid="_x0000_s1">
                  <p:embed/>
                </p:oleObj>
              </mc:Choice>
              <mc:Fallback>
                <p:oleObj r:id="rId5" imgH="2203450" imgW="1600200" progId="Excel.Sheet.8">
                  <p:embed/>
                  <p:pic>
                    <p:nvPicPr>
                      <p:cNvPr id="1285" name="Google Shape;1285;p61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228600" y="1143000"/>
                        <a:ext cx="1600200" cy="220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6" name="Google Shape;1286;p61"/>
          <p:cNvGraphicFramePr/>
          <p:nvPr/>
        </p:nvGraphicFramePr>
        <p:xfrm>
          <a:off x="1828800" y="1066800"/>
          <a:ext cx="7229475" cy="5289550"/>
        </p:xfrm>
        <a:graphic>
          <a:graphicData uri="http://schemas.openxmlformats.org/presentationml/2006/ole">
            <mc:AlternateContent>
              <mc:Choice Requires="v">
                <p:oleObj r:id="rId7" imgH="5289550" imgW="7229475" progId="Visio.Drawing.6" spid="_x0000_s2">
                  <p:embed/>
                </p:oleObj>
              </mc:Choice>
              <mc:Fallback>
                <p:oleObj r:id="rId8" imgH="5289550" imgW="7229475" progId="Visio.Drawing.6">
                  <p:embed/>
                  <p:pic>
                    <p:nvPicPr>
                      <p:cNvPr id="1286" name="Google Shape;1286;p61"/>
                      <p:cNvPicPr preferRelativeResize="0"/>
                      <p:nvPr/>
                    </p:nvPicPr>
                    <p:blipFill rotWithShape="1">
                      <a:blip r:embed="rId9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828800" y="1066800"/>
                        <a:ext cx="7229475" cy="528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7" name="Google Shape;1287;p61"/>
          <p:cNvSpPr txBox="1"/>
          <p:nvPr/>
        </p:nvSpPr>
        <p:spPr>
          <a:xfrm>
            <a:off x="7162800" y="9906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Transaction Ids</a:t>
            </a:r>
            <a:endParaRPr/>
          </a:p>
        </p:txBody>
      </p:sp>
      <p:cxnSp>
        <p:nvCxnSpPr>
          <p:cNvPr id="1288" name="Google Shape;1288;p61"/>
          <p:cNvCxnSpPr/>
          <p:nvPr/>
        </p:nvCxnSpPr>
        <p:spPr>
          <a:xfrm flipH="1">
            <a:off x="6400800" y="1295400"/>
            <a:ext cx="838200" cy="3810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289" name="Google Shape;1289;p61"/>
          <p:cNvCxnSpPr/>
          <p:nvPr/>
        </p:nvCxnSpPr>
        <p:spPr>
          <a:xfrm flipH="1">
            <a:off x="7772400" y="1371600"/>
            <a:ext cx="76200" cy="2286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290" name="Google Shape;1290;p61"/>
          <p:cNvSpPr txBox="1"/>
          <p:nvPr/>
        </p:nvSpPr>
        <p:spPr>
          <a:xfrm>
            <a:off x="1219200" y="5715000"/>
            <a:ext cx="1752600" cy="517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 supported by any transactions</a:t>
            </a:r>
            <a:endParaRPr/>
          </a:p>
        </p:txBody>
      </p:sp>
      <p:cxnSp>
        <p:nvCxnSpPr>
          <p:cNvPr id="1291" name="Google Shape;1291;p61"/>
          <p:cNvCxnSpPr/>
          <p:nvPr/>
        </p:nvCxnSpPr>
        <p:spPr>
          <a:xfrm>
            <a:off x="2819400" y="6019800"/>
            <a:ext cx="2286000" cy="762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292" name="Google Shape;1292;p61"/>
          <p:cNvCxnSpPr/>
          <p:nvPr/>
        </p:nvCxnSpPr>
        <p:spPr>
          <a:xfrm flipH="1" rot="10800000">
            <a:off x="2819400" y="5486400"/>
            <a:ext cx="1524000" cy="5334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7" name="Google Shape;1297;p62"/>
          <p:cNvGraphicFramePr/>
          <p:nvPr/>
        </p:nvGraphicFramePr>
        <p:xfrm>
          <a:off x="914400" y="1104900"/>
          <a:ext cx="7086600" cy="5143500"/>
        </p:xfrm>
        <a:graphic>
          <a:graphicData uri="http://schemas.openxmlformats.org/presentationml/2006/ole">
            <mc:AlternateContent>
              <mc:Choice Requires="v">
                <p:oleObj r:id="rId4" imgH="5143500" imgW="7086600" progId="Visio.Drawing.6" spid="_x0000_s1">
                  <p:embed/>
                </p:oleObj>
              </mc:Choice>
              <mc:Fallback>
                <p:oleObj r:id="rId5" imgH="5143500" imgW="7086600" progId="Visio.Drawing.6">
                  <p:embed/>
                  <p:pic>
                    <p:nvPicPr>
                      <p:cNvPr id="1297" name="Google Shape;1297;p62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914400" y="1104900"/>
                        <a:ext cx="7086600" cy="514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8" name="Google Shape;1298;p62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Maximal Frequent vs Closed Frequent Itemsets</a:t>
            </a:r>
            <a:endParaRPr sz="2400"/>
          </a:p>
        </p:txBody>
      </p:sp>
      <p:sp>
        <p:nvSpPr>
          <p:cNvPr id="1299" name="Google Shape;1299;p62"/>
          <p:cNvSpPr txBox="1"/>
          <p:nvPr/>
        </p:nvSpPr>
        <p:spPr>
          <a:xfrm>
            <a:off x="1676400" y="1104900"/>
            <a:ext cx="2286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Minimum support = 2</a:t>
            </a:r>
            <a:endParaRPr/>
          </a:p>
        </p:txBody>
      </p:sp>
      <p:sp>
        <p:nvSpPr>
          <p:cNvPr id="1300" name="Google Shape;1300;p62"/>
          <p:cNvSpPr txBox="1"/>
          <p:nvPr/>
        </p:nvSpPr>
        <p:spPr>
          <a:xfrm>
            <a:off x="6858000" y="5105400"/>
            <a:ext cx="2514600" cy="6309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 Closed frequent = 9</a:t>
            </a:r>
            <a:endParaRPr/>
          </a:p>
          <a:p>
            <a:pPr indent="0" lvl="0" marL="0" marR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 Maximal freaquent = 4</a:t>
            </a:r>
            <a:endParaRPr/>
          </a:p>
        </p:txBody>
      </p:sp>
      <p:sp>
        <p:nvSpPr>
          <p:cNvPr id="1301" name="Google Shape;1301;p62"/>
          <p:cNvSpPr txBox="1"/>
          <p:nvPr/>
        </p:nvSpPr>
        <p:spPr>
          <a:xfrm>
            <a:off x="7620000" y="1730354"/>
            <a:ext cx="1219200" cy="517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Closed and maximal</a:t>
            </a:r>
            <a:endParaRPr/>
          </a:p>
        </p:txBody>
      </p:sp>
      <p:cxnSp>
        <p:nvCxnSpPr>
          <p:cNvPr id="1302" name="Google Shape;1302;p62"/>
          <p:cNvCxnSpPr/>
          <p:nvPr/>
        </p:nvCxnSpPr>
        <p:spPr>
          <a:xfrm flipH="1">
            <a:off x="7162800" y="2247900"/>
            <a:ext cx="1066800" cy="6096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3" name="Google Shape;1303;p62"/>
          <p:cNvCxnSpPr/>
          <p:nvPr/>
        </p:nvCxnSpPr>
        <p:spPr>
          <a:xfrm flipH="1">
            <a:off x="7924800" y="2247900"/>
            <a:ext cx="304800" cy="6096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4" name="Google Shape;1304;p62"/>
          <p:cNvCxnSpPr/>
          <p:nvPr/>
        </p:nvCxnSpPr>
        <p:spPr>
          <a:xfrm flipH="1">
            <a:off x="5562600" y="1409700"/>
            <a:ext cx="609600" cy="3810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5" name="Google Shape;1305;p62"/>
          <p:cNvSpPr txBox="1"/>
          <p:nvPr/>
        </p:nvSpPr>
        <p:spPr>
          <a:xfrm>
            <a:off x="6172200" y="1028700"/>
            <a:ext cx="1219200" cy="517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Closed but not maximal</a:t>
            </a:r>
            <a:endParaRPr/>
          </a:p>
        </p:txBody>
      </p:sp>
      <p:cxnSp>
        <p:nvCxnSpPr>
          <p:cNvPr id="1306" name="Google Shape;1306;p62"/>
          <p:cNvCxnSpPr/>
          <p:nvPr/>
        </p:nvCxnSpPr>
        <p:spPr>
          <a:xfrm flipH="1">
            <a:off x="4648200" y="1257300"/>
            <a:ext cx="1524000" cy="5334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7" name="Google Shape;1307;p62"/>
          <p:cNvCxnSpPr/>
          <p:nvPr/>
        </p:nvCxnSpPr>
        <p:spPr>
          <a:xfrm>
            <a:off x="6400800" y="1485900"/>
            <a:ext cx="0" cy="3048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1308" name="Google Shape;1308;p62"/>
          <p:cNvGraphicFramePr/>
          <p:nvPr/>
        </p:nvGraphicFramePr>
        <p:xfrm>
          <a:off x="112434" y="1104900"/>
          <a:ext cx="1182966" cy="1524000"/>
        </p:xfrm>
        <a:graphic>
          <a:graphicData uri="http://schemas.openxmlformats.org/presentationml/2006/ole">
            <mc:AlternateContent>
              <mc:Choice Requires="v">
                <p:oleObj r:id="rId7" imgH="1524000" imgW="1182966" progId="Excel.Sheet.8" spid="_x0000_s2">
                  <p:embed/>
                </p:oleObj>
              </mc:Choice>
              <mc:Fallback>
                <p:oleObj r:id="rId8" imgH="1524000" imgW="1182966" progId="Excel.Sheet.8">
                  <p:embed/>
                  <p:pic>
                    <p:nvPicPr>
                      <p:cNvPr id="1308" name="Google Shape;1308;p62"/>
                      <p:cNvPicPr preferRelativeResize="0"/>
                      <p:nvPr/>
                    </p:nvPicPr>
                    <p:blipFill rotWithShape="1">
                      <a:blip r:embed="rId9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12434" y="1104900"/>
                        <a:ext cx="1182966" cy="152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63"/>
          <p:cNvSpPr txBox="1"/>
          <p:nvPr>
            <p:ph type="title"/>
          </p:nvPr>
        </p:nvSpPr>
        <p:spPr>
          <a:xfrm>
            <a:off x="381000" y="762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What are the Closed Itemsets in this Data?</a:t>
            </a:r>
            <a:endParaRPr/>
          </a:p>
        </p:txBody>
      </p:sp>
      <p:sp>
        <p:nvSpPr>
          <p:cNvPr id="1314" name="Google Shape;1314;p63"/>
          <p:cNvSpPr txBox="1"/>
          <p:nvPr>
            <p:ph idx="1" type="body"/>
          </p:nvPr>
        </p:nvSpPr>
        <p:spPr>
          <a:xfrm>
            <a:off x="411163" y="1143000"/>
            <a:ext cx="83185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177800" lvl="0" marL="2921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-177800" lvl="0" marL="2921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-177800" lvl="0" marL="2921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-177800" lvl="0" marL="2921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-177800" lvl="0" marL="2921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-177800" lvl="0" marL="2921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-177800" lvl="0" marL="2921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</p:txBody>
      </p:sp>
      <p:pic>
        <p:nvPicPr>
          <p:cNvPr id="1315" name="Google Shape;1315;p63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295400"/>
            <a:ext cx="8839200" cy="2684463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Google Shape;1316;p63"/>
          <p:cNvSpPr txBox="1"/>
          <p:nvPr/>
        </p:nvSpPr>
        <p:spPr>
          <a:xfrm>
            <a:off x="4570413" y="4800600"/>
            <a:ext cx="1239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(A1-A10)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(B1-B10)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(C1-C10)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64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 1</a:t>
            </a:r>
            <a:endParaRPr/>
          </a:p>
        </p:txBody>
      </p:sp>
      <p:graphicFrame>
        <p:nvGraphicFramePr>
          <p:cNvPr id="1322" name="Google Shape;1322;p64"/>
          <p:cNvGraphicFramePr/>
          <p:nvPr/>
        </p:nvGraphicFramePr>
        <p:xfrm>
          <a:off x="342900" y="182086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{F89C4F0B-D7C6-40AF-B686-C2E166B627E8}</a:tableStyleId>
              </a:tblPr>
              <a:tblGrid>
                <a:gridCol w="466875"/>
                <a:gridCol w="466875"/>
                <a:gridCol w="466875"/>
                <a:gridCol w="466875"/>
                <a:gridCol w="466875"/>
                <a:gridCol w="466875"/>
                <a:gridCol w="466875"/>
                <a:gridCol w="466875"/>
                <a:gridCol w="466875"/>
                <a:gridCol w="466875"/>
                <a:gridCol w="466875"/>
              </a:tblGrid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G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9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323" name="Google Shape;1323;p64"/>
          <p:cNvSpPr txBox="1"/>
          <p:nvPr/>
        </p:nvSpPr>
        <p:spPr>
          <a:xfrm>
            <a:off x="2376488" y="1500188"/>
            <a:ext cx="706437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Items</a:t>
            </a:r>
            <a:endParaRPr/>
          </a:p>
        </p:txBody>
      </p:sp>
      <p:sp>
        <p:nvSpPr>
          <p:cNvPr id="1324" name="Google Shape;1324;p64"/>
          <p:cNvSpPr txBox="1"/>
          <p:nvPr/>
        </p:nvSpPr>
        <p:spPr>
          <a:xfrm rot="-5400000">
            <a:off x="-491331" y="3677444"/>
            <a:ext cx="1352550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Transactions</a:t>
            </a:r>
            <a:endParaRPr/>
          </a:p>
        </p:txBody>
      </p:sp>
      <p:graphicFrame>
        <p:nvGraphicFramePr>
          <p:cNvPr id="1325" name="Google Shape;1325;p64"/>
          <p:cNvGraphicFramePr/>
          <p:nvPr/>
        </p:nvGraphicFramePr>
        <p:xfrm>
          <a:off x="5654675" y="18605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{80C366E5-697D-4A5F-81FB-FAF204213727}</a:tableStyleId>
              </a:tblPr>
              <a:tblGrid>
                <a:gridCol w="1151550"/>
                <a:gridCol w="1022275"/>
                <a:gridCol w="1086900"/>
              </a:tblGrid>
              <a:tr h="579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</a:rPr>
                        <a:t>Itemsets</a:t>
                      </a:r>
                      <a:endParaRPr b="1"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</a:rPr>
                        <a:t>Support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</a:rPr>
                        <a:t>(counts)</a:t>
                      </a:r>
                      <a:endParaRPr b="1"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</a:rPr>
                        <a:t>Closed itemsets</a:t>
                      </a:r>
                      <a:endParaRPr b="1"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370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{C}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370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{D}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370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{C,D}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65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 1</a:t>
            </a:r>
            <a:endParaRPr/>
          </a:p>
        </p:txBody>
      </p:sp>
      <p:graphicFrame>
        <p:nvGraphicFramePr>
          <p:cNvPr id="1331" name="Google Shape;1331;p65"/>
          <p:cNvGraphicFramePr/>
          <p:nvPr/>
        </p:nvGraphicFramePr>
        <p:xfrm>
          <a:off x="342900" y="182086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{F89C4F0B-D7C6-40AF-B686-C2E166B627E8}</a:tableStyleId>
              </a:tblPr>
              <a:tblGrid>
                <a:gridCol w="466875"/>
                <a:gridCol w="466875"/>
                <a:gridCol w="466875"/>
                <a:gridCol w="466875"/>
                <a:gridCol w="466875"/>
                <a:gridCol w="466875"/>
                <a:gridCol w="466875"/>
                <a:gridCol w="466875"/>
                <a:gridCol w="466875"/>
                <a:gridCol w="466875"/>
                <a:gridCol w="466875"/>
              </a:tblGrid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G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9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332" name="Google Shape;1332;p65"/>
          <p:cNvSpPr txBox="1"/>
          <p:nvPr/>
        </p:nvSpPr>
        <p:spPr>
          <a:xfrm>
            <a:off x="2376488" y="1500188"/>
            <a:ext cx="706437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Items</a:t>
            </a:r>
            <a:endParaRPr/>
          </a:p>
        </p:txBody>
      </p:sp>
      <p:sp>
        <p:nvSpPr>
          <p:cNvPr id="1333" name="Google Shape;1333;p65"/>
          <p:cNvSpPr txBox="1"/>
          <p:nvPr/>
        </p:nvSpPr>
        <p:spPr>
          <a:xfrm rot="-5400000">
            <a:off x="-491331" y="3677444"/>
            <a:ext cx="1352550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Transactions</a:t>
            </a:r>
            <a:endParaRPr/>
          </a:p>
        </p:txBody>
      </p:sp>
      <p:graphicFrame>
        <p:nvGraphicFramePr>
          <p:cNvPr id="1334" name="Google Shape;1334;p65"/>
          <p:cNvGraphicFramePr/>
          <p:nvPr/>
        </p:nvGraphicFramePr>
        <p:xfrm>
          <a:off x="5654675" y="18605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{80C366E5-697D-4A5F-81FB-FAF204213727}</a:tableStyleId>
              </a:tblPr>
              <a:tblGrid>
                <a:gridCol w="1151550"/>
                <a:gridCol w="1022275"/>
                <a:gridCol w="1086900"/>
              </a:tblGrid>
              <a:tr h="579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Itemsets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Support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(counts)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Closed itemsets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370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0000"/>
                          </a:solidFill>
                        </a:rPr>
                        <a:t>{C}</a:t>
                      </a:r>
                      <a:endParaRPr b="1"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0000"/>
                          </a:solidFill>
                        </a:rPr>
                        <a:t>3</a:t>
                      </a:r>
                      <a:endParaRPr b="1"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0000"/>
                          </a:solidFill>
                        </a:rPr>
                        <a:t>✔</a:t>
                      </a:r>
                      <a:endParaRPr b="1"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370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{D}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0000"/>
                          </a:solidFill>
                        </a:rPr>
                        <a:t>{C,D}</a:t>
                      </a:r>
                      <a:endParaRPr b="1"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0000"/>
                          </a:solidFill>
                        </a:rPr>
                        <a:t>2</a:t>
                      </a:r>
                      <a:endParaRPr b="1"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>
                          <a:solidFill>
                            <a:srgbClr val="FF0000"/>
                          </a:solidFill>
                        </a:rPr>
                        <a:t>✔</a:t>
                      </a:r>
                      <a:endParaRPr b="1"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66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 2</a:t>
            </a:r>
            <a:endParaRPr/>
          </a:p>
        </p:txBody>
      </p:sp>
      <p:graphicFrame>
        <p:nvGraphicFramePr>
          <p:cNvPr id="1340" name="Google Shape;1340;p66"/>
          <p:cNvGraphicFramePr/>
          <p:nvPr/>
        </p:nvGraphicFramePr>
        <p:xfrm>
          <a:off x="342900" y="182086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{F89C4F0B-D7C6-40AF-B686-C2E166B627E8}</a:tableStyleId>
              </a:tblPr>
              <a:tblGrid>
                <a:gridCol w="466875"/>
                <a:gridCol w="466875"/>
                <a:gridCol w="466875"/>
                <a:gridCol w="466875"/>
                <a:gridCol w="466875"/>
                <a:gridCol w="466875"/>
                <a:gridCol w="466875"/>
                <a:gridCol w="466875"/>
                <a:gridCol w="466875"/>
                <a:gridCol w="466875"/>
                <a:gridCol w="466875"/>
              </a:tblGrid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G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9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341" name="Google Shape;1341;p66"/>
          <p:cNvSpPr txBox="1"/>
          <p:nvPr/>
        </p:nvSpPr>
        <p:spPr>
          <a:xfrm>
            <a:off x="2376488" y="1500188"/>
            <a:ext cx="706437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Items</a:t>
            </a:r>
            <a:endParaRPr/>
          </a:p>
        </p:txBody>
      </p:sp>
      <p:sp>
        <p:nvSpPr>
          <p:cNvPr id="1342" name="Google Shape;1342;p66"/>
          <p:cNvSpPr txBox="1"/>
          <p:nvPr/>
        </p:nvSpPr>
        <p:spPr>
          <a:xfrm rot="-5400000">
            <a:off x="-491331" y="3677444"/>
            <a:ext cx="1352550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Transactions</a:t>
            </a:r>
            <a:endParaRPr/>
          </a:p>
        </p:txBody>
      </p:sp>
      <p:graphicFrame>
        <p:nvGraphicFramePr>
          <p:cNvPr id="1343" name="Google Shape;1343;p66"/>
          <p:cNvGraphicFramePr/>
          <p:nvPr/>
        </p:nvGraphicFramePr>
        <p:xfrm>
          <a:off x="5654675" y="18605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{80C366E5-697D-4A5F-81FB-FAF204213727}</a:tableStyleId>
              </a:tblPr>
              <a:tblGrid>
                <a:gridCol w="1061500"/>
                <a:gridCol w="1061500"/>
                <a:gridCol w="1061500"/>
              </a:tblGrid>
              <a:tr h="330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Itemsets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Support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(counts)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Closed itemsets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{C}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{D}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{E}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{C,D}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{C,E}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{D,E}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{C,D,E}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67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 2</a:t>
            </a:r>
            <a:endParaRPr/>
          </a:p>
        </p:txBody>
      </p:sp>
      <p:graphicFrame>
        <p:nvGraphicFramePr>
          <p:cNvPr id="1349" name="Google Shape;1349;p67"/>
          <p:cNvGraphicFramePr/>
          <p:nvPr/>
        </p:nvGraphicFramePr>
        <p:xfrm>
          <a:off x="342900" y="182086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{F89C4F0B-D7C6-40AF-B686-C2E166B627E8}</a:tableStyleId>
              </a:tblPr>
              <a:tblGrid>
                <a:gridCol w="466875"/>
                <a:gridCol w="466875"/>
                <a:gridCol w="466875"/>
                <a:gridCol w="466875"/>
                <a:gridCol w="466875"/>
                <a:gridCol w="466875"/>
                <a:gridCol w="466875"/>
                <a:gridCol w="466875"/>
                <a:gridCol w="466875"/>
                <a:gridCol w="466875"/>
                <a:gridCol w="466875"/>
              </a:tblGrid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G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9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350" name="Google Shape;1350;p67"/>
          <p:cNvSpPr txBox="1"/>
          <p:nvPr/>
        </p:nvSpPr>
        <p:spPr>
          <a:xfrm>
            <a:off x="2376488" y="1500188"/>
            <a:ext cx="706437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Items</a:t>
            </a:r>
            <a:endParaRPr/>
          </a:p>
        </p:txBody>
      </p:sp>
      <p:sp>
        <p:nvSpPr>
          <p:cNvPr id="1351" name="Google Shape;1351;p67"/>
          <p:cNvSpPr txBox="1"/>
          <p:nvPr/>
        </p:nvSpPr>
        <p:spPr>
          <a:xfrm rot="-5400000">
            <a:off x="-491331" y="3677444"/>
            <a:ext cx="1352550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Transactions</a:t>
            </a:r>
            <a:endParaRPr/>
          </a:p>
        </p:txBody>
      </p:sp>
      <p:graphicFrame>
        <p:nvGraphicFramePr>
          <p:cNvPr id="1352" name="Google Shape;1352;p67"/>
          <p:cNvGraphicFramePr/>
          <p:nvPr/>
        </p:nvGraphicFramePr>
        <p:xfrm>
          <a:off x="5654675" y="18605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{80C366E5-697D-4A5F-81FB-FAF204213727}</a:tableStyleId>
              </a:tblPr>
              <a:tblGrid>
                <a:gridCol w="1061500"/>
                <a:gridCol w="1061500"/>
                <a:gridCol w="1061500"/>
              </a:tblGrid>
              <a:tr h="330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Itemsets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Support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(counts)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Closed itemsets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0000"/>
                          </a:solidFill>
                        </a:rPr>
                        <a:t>{C}</a:t>
                      </a:r>
                      <a:endParaRPr b="1"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0000"/>
                          </a:solidFill>
                        </a:rPr>
                        <a:t>3</a:t>
                      </a:r>
                      <a:endParaRPr b="1"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0000"/>
                          </a:solidFill>
                        </a:rPr>
                        <a:t>✔</a:t>
                      </a:r>
                      <a:endParaRPr b="1"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{D}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{E}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{C,D}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{C,E}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{D,E}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0000"/>
                          </a:solidFill>
                        </a:rPr>
                        <a:t>{C,D,E}</a:t>
                      </a:r>
                      <a:endParaRPr b="1"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0000"/>
                          </a:solidFill>
                        </a:rPr>
                        <a:t>2</a:t>
                      </a:r>
                      <a:endParaRPr b="1"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>
                          <a:solidFill>
                            <a:srgbClr val="FF0000"/>
                          </a:solidFill>
                        </a:rPr>
                        <a:t>✔</a:t>
                      </a:r>
                      <a:endParaRPr b="1" sz="18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68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 3</a:t>
            </a:r>
            <a:endParaRPr/>
          </a:p>
        </p:txBody>
      </p:sp>
      <p:graphicFrame>
        <p:nvGraphicFramePr>
          <p:cNvPr id="1358" name="Google Shape;1358;p68"/>
          <p:cNvGraphicFramePr/>
          <p:nvPr/>
        </p:nvGraphicFramePr>
        <p:xfrm>
          <a:off x="342900" y="182086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{F89C4F0B-D7C6-40AF-B686-C2E166B627E8}</a:tableStyleId>
              </a:tblPr>
              <a:tblGrid>
                <a:gridCol w="466875"/>
                <a:gridCol w="466875"/>
                <a:gridCol w="466875"/>
                <a:gridCol w="466875"/>
                <a:gridCol w="466875"/>
                <a:gridCol w="466875"/>
                <a:gridCol w="466875"/>
                <a:gridCol w="466875"/>
                <a:gridCol w="466875"/>
                <a:gridCol w="466875"/>
                <a:gridCol w="466875"/>
              </a:tblGrid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G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9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359" name="Google Shape;1359;p68"/>
          <p:cNvSpPr txBox="1"/>
          <p:nvPr/>
        </p:nvSpPr>
        <p:spPr>
          <a:xfrm>
            <a:off x="2376488" y="1500188"/>
            <a:ext cx="706437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Items</a:t>
            </a:r>
            <a:endParaRPr/>
          </a:p>
        </p:txBody>
      </p:sp>
      <p:sp>
        <p:nvSpPr>
          <p:cNvPr id="1360" name="Google Shape;1360;p68"/>
          <p:cNvSpPr txBox="1"/>
          <p:nvPr/>
        </p:nvSpPr>
        <p:spPr>
          <a:xfrm rot="-5400000">
            <a:off x="-491331" y="3677444"/>
            <a:ext cx="1352550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Transactions</a:t>
            </a:r>
            <a:endParaRPr/>
          </a:p>
        </p:txBody>
      </p:sp>
      <p:sp>
        <p:nvSpPr>
          <p:cNvPr id="1361" name="Google Shape;1361;p68"/>
          <p:cNvSpPr txBox="1"/>
          <p:nvPr/>
        </p:nvSpPr>
        <p:spPr>
          <a:xfrm>
            <a:off x="5910263" y="1870075"/>
            <a:ext cx="3111500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Closed itemsets: {C,D,E,F}, {C,F}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69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 4</a:t>
            </a:r>
            <a:endParaRPr/>
          </a:p>
        </p:txBody>
      </p:sp>
      <p:graphicFrame>
        <p:nvGraphicFramePr>
          <p:cNvPr id="1367" name="Google Shape;1367;p69"/>
          <p:cNvGraphicFramePr/>
          <p:nvPr/>
        </p:nvGraphicFramePr>
        <p:xfrm>
          <a:off x="342900" y="182086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{F89C4F0B-D7C6-40AF-B686-C2E166B627E8}</a:tableStyleId>
              </a:tblPr>
              <a:tblGrid>
                <a:gridCol w="466875"/>
                <a:gridCol w="466875"/>
                <a:gridCol w="466875"/>
                <a:gridCol w="466875"/>
                <a:gridCol w="466875"/>
                <a:gridCol w="466875"/>
                <a:gridCol w="466875"/>
                <a:gridCol w="466875"/>
                <a:gridCol w="466875"/>
                <a:gridCol w="466875"/>
                <a:gridCol w="466875"/>
              </a:tblGrid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G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9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368" name="Google Shape;1368;p69"/>
          <p:cNvSpPr txBox="1"/>
          <p:nvPr/>
        </p:nvSpPr>
        <p:spPr>
          <a:xfrm>
            <a:off x="2376488" y="1500188"/>
            <a:ext cx="706437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Items</a:t>
            </a:r>
            <a:endParaRPr/>
          </a:p>
        </p:txBody>
      </p:sp>
      <p:sp>
        <p:nvSpPr>
          <p:cNvPr id="1369" name="Google Shape;1369;p69"/>
          <p:cNvSpPr txBox="1"/>
          <p:nvPr/>
        </p:nvSpPr>
        <p:spPr>
          <a:xfrm rot="-5400000">
            <a:off x="-491331" y="3677444"/>
            <a:ext cx="1352550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Transactions</a:t>
            </a:r>
            <a:endParaRPr/>
          </a:p>
        </p:txBody>
      </p:sp>
      <p:sp>
        <p:nvSpPr>
          <p:cNvPr id="1370" name="Google Shape;1370;p69"/>
          <p:cNvSpPr txBox="1"/>
          <p:nvPr/>
        </p:nvSpPr>
        <p:spPr>
          <a:xfrm>
            <a:off x="5691188" y="1879600"/>
            <a:ext cx="3308350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Closed itemsets: {C,D,E,F}, {C}, {F}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Mining Association Rules</a:t>
            </a:r>
            <a:endParaRPr/>
          </a:p>
        </p:txBody>
      </p:sp>
      <p:sp>
        <p:nvSpPr>
          <p:cNvPr id="108" name="Google Shape;108;p7"/>
          <p:cNvSpPr txBox="1"/>
          <p:nvPr/>
        </p:nvSpPr>
        <p:spPr>
          <a:xfrm>
            <a:off x="4267200" y="1219200"/>
            <a:ext cx="47244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Example of Rules:</a:t>
            </a:r>
            <a:br>
              <a:rPr b="0" i="0" lang="en-US" sz="2400" u="none" cap="none" strike="noStrik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000" u="none" cap="none" strike="noStrike">
              <a:solidFill>
                <a:srgbClr val="CC33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{Milk,Diaper} → {Beer} (s=0.4, c=0.67)</a:t>
            </a:r>
            <a:b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{Milk,Beer} → {Diaper} (s=0.4, c=1.0)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{Diaper,Beer} → {Milk} (s=0.4, c=0.67)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{Beer} → {Milk,Diaper} (s=0.4, c=0.67) </a:t>
            </a:r>
            <a:b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{Diaper} → {Milk,Beer} (s=0.4, c=0.5)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{Milk} → {Diaper,Beer} (s=0.4, c=0.5)</a:t>
            </a:r>
            <a:endParaRPr/>
          </a:p>
        </p:txBody>
      </p:sp>
      <p:graphicFrame>
        <p:nvGraphicFramePr>
          <p:cNvPr id="109" name="Google Shape;109;p7"/>
          <p:cNvGraphicFramePr/>
          <p:nvPr/>
        </p:nvGraphicFramePr>
        <p:xfrm>
          <a:off x="307975" y="1371600"/>
          <a:ext cx="3727450" cy="2241550"/>
        </p:xfrm>
        <a:graphic>
          <a:graphicData uri="http://schemas.openxmlformats.org/presentationml/2006/ole">
            <mc:AlternateContent>
              <mc:Choice Requires="v">
                <p:oleObj r:id="rId4" imgH="2241550" imgW="3727450" progId="Word.Document.8" spid="_x0000_s1">
                  <p:embed/>
                </p:oleObj>
              </mc:Choice>
              <mc:Fallback>
                <p:oleObj r:id="rId5" imgH="2241550" imgW="3727450" progId="Word.Document.8">
                  <p:embed/>
                  <p:pic>
                    <p:nvPicPr>
                      <p:cNvPr id="109" name="Google Shape;109;p7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307975" y="1371600"/>
                        <a:ext cx="3727450" cy="224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" name="Google Shape;110;p7"/>
          <p:cNvSpPr txBox="1"/>
          <p:nvPr/>
        </p:nvSpPr>
        <p:spPr>
          <a:xfrm>
            <a:off x="381000" y="3886200"/>
            <a:ext cx="79248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Observations:</a:t>
            </a:r>
            <a:endParaRPr/>
          </a:p>
          <a:p>
            <a:pPr indent="-12700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All the above rules are binary partitions of the same itemset: </a:t>
            </a:r>
            <a:b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{Milk, Diaper, Beer}</a:t>
            </a:r>
            <a:endParaRPr/>
          </a:p>
          <a:p>
            <a:pPr indent="-12700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Rules originating from the same itemset have identical support but</a:t>
            </a:r>
            <a:b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can have different confidence</a:t>
            </a:r>
            <a:endParaRPr/>
          </a:p>
          <a:p>
            <a:pPr indent="-12700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Thus, we may decouple the support and confidence requirements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70"/>
          <p:cNvSpPr txBox="1"/>
          <p:nvPr>
            <p:ph idx="4294967295"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Maximal vs Closed Itemsets</a:t>
            </a:r>
            <a:endParaRPr/>
          </a:p>
        </p:txBody>
      </p:sp>
      <p:pic>
        <p:nvPicPr>
          <p:cNvPr id="1376" name="Google Shape;1376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2257" y="1828800"/>
            <a:ext cx="7787431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71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 question</a:t>
            </a:r>
            <a:endParaRPr/>
          </a:p>
        </p:txBody>
      </p:sp>
      <p:sp>
        <p:nvSpPr>
          <p:cNvPr id="1382" name="Google Shape;1382;p71"/>
          <p:cNvSpPr txBox="1"/>
          <p:nvPr>
            <p:ph idx="1" type="body"/>
          </p:nvPr>
        </p:nvSpPr>
        <p:spPr>
          <a:xfrm>
            <a:off x="457200" y="1082436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rmAutofit fontScale="92500"/>
          </a:bodyPr>
          <a:lstStyle/>
          <a:p>
            <a:pPr indent="-292100" lvl="0" marL="292100" rtl="0" algn="l">
              <a:spcBef>
                <a:spcPts val="0"/>
              </a:spcBef>
              <a:spcAft>
                <a:spcPts val="0"/>
              </a:spcAft>
              <a:buSzPct val="75000"/>
              <a:buChar char="●"/>
            </a:pPr>
            <a:r>
              <a:rPr lang="en-US" sz="1800"/>
              <a:t>Given the following transaction data sets (dark cells indicate presence of an item in a transaction) and a support threshold of 20%, answer the following questions</a:t>
            </a:r>
            <a:endParaRPr sz="1800"/>
          </a:p>
        </p:txBody>
      </p:sp>
      <p:pic>
        <p:nvPicPr>
          <p:cNvPr id="1383" name="Google Shape;1383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167640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4" name="Google Shape;1384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9000" y="1679249"/>
            <a:ext cx="2286000" cy="228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5" name="Google Shape;1385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05901" y="1676400"/>
            <a:ext cx="22860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6" name="Google Shape;1386;p71"/>
          <p:cNvSpPr txBox="1"/>
          <p:nvPr/>
        </p:nvSpPr>
        <p:spPr>
          <a:xfrm>
            <a:off x="441792" y="4038600"/>
            <a:ext cx="8458200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the number of frequent itemsets for each dataset? Which dataset will produce the most number of frequent itemsets?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Which dataset will produce the longest frequent itemset?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Which dataset will produce frequent itemsets with highest maximum support?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Which dataset will produce frequent itemsets containing items with widely varying support levels (i.e., itemsets containing items with mixed support, ranging from 20% to more than 70%)?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the number of maximal frequent itemsets for each dataset? Which dataset will produce the most number of maximal frequent itemsets?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the number of closed frequent itemsets for each dataset? Which dataset will produce the most number of closed frequent itemsets?</a:t>
            </a:r>
            <a:endParaRPr/>
          </a:p>
          <a:p>
            <a:pPr indent="-2540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71"/>
          <p:cNvSpPr txBox="1"/>
          <p:nvPr/>
        </p:nvSpPr>
        <p:spPr>
          <a:xfrm>
            <a:off x="2090828" y="3733800"/>
            <a:ext cx="113338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DataSet:  A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71"/>
          <p:cNvSpPr txBox="1"/>
          <p:nvPr/>
        </p:nvSpPr>
        <p:spPr>
          <a:xfrm>
            <a:off x="4072028" y="3730823"/>
            <a:ext cx="114005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Set: B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71"/>
          <p:cNvSpPr txBox="1"/>
          <p:nvPr/>
        </p:nvSpPr>
        <p:spPr>
          <a:xfrm>
            <a:off x="6172200" y="3733800"/>
            <a:ext cx="114005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Set: C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72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Pattern Evaluation</a:t>
            </a:r>
            <a:endParaRPr/>
          </a:p>
        </p:txBody>
      </p:sp>
      <p:sp>
        <p:nvSpPr>
          <p:cNvPr id="1395" name="Google Shape;1395;p72"/>
          <p:cNvSpPr txBox="1"/>
          <p:nvPr>
            <p:ph idx="1" type="body"/>
          </p:nvPr>
        </p:nvSpPr>
        <p:spPr>
          <a:xfrm>
            <a:off x="411163" y="1143000"/>
            <a:ext cx="83185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292100" lvl="0" marL="2921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Association rule algorithms can produce large number of rules </a:t>
            </a:r>
            <a:endParaRPr/>
          </a:p>
          <a:p>
            <a:pPr indent="-342900" lvl="1" marL="800100" rtl="0" algn="l">
              <a:spcBef>
                <a:spcPts val="64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/>
          </a:p>
          <a:p>
            <a:pPr indent="-342900" lvl="1" marL="800100" rtl="0" algn="l">
              <a:spcBef>
                <a:spcPts val="64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/>
          </a:p>
          <a:p>
            <a:pPr indent="-292100" lvl="0" marL="292100" rtl="0" algn="l">
              <a:spcBef>
                <a:spcPts val="68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Interestingness measures can be used to prune/rank the patterns </a:t>
            </a:r>
            <a:endParaRPr/>
          </a:p>
          <a:p>
            <a:pPr indent="-342900" lvl="1" marL="800100" rtl="0" algn="l">
              <a:spcBef>
                <a:spcPts val="64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In the original formulation, support &amp; confidence are the only measures used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73"/>
          <p:cNvSpPr txBox="1"/>
          <p:nvPr>
            <p:ph idx="4294967295"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Computing Interestingness Measure</a:t>
            </a:r>
            <a:endParaRPr/>
          </a:p>
        </p:txBody>
      </p:sp>
      <p:sp>
        <p:nvSpPr>
          <p:cNvPr id="1401" name="Google Shape;1401;p73"/>
          <p:cNvSpPr txBox="1"/>
          <p:nvPr>
            <p:ph idx="4294967295" type="body"/>
          </p:nvPr>
        </p:nvSpPr>
        <p:spPr>
          <a:xfrm>
            <a:off x="152400" y="1143000"/>
            <a:ext cx="8610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284163" lvl="0" marL="284163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/>
              <a:t>Given X → Y or {X,Y}, information needed to compute interestingness can be obtained from a contingency table</a:t>
            </a:r>
            <a:endParaRPr/>
          </a:p>
        </p:txBody>
      </p:sp>
      <p:graphicFrame>
        <p:nvGraphicFramePr>
          <p:cNvPr id="1402" name="Google Shape;1402;p73"/>
          <p:cNvGraphicFramePr/>
          <p:nvPr/>
        </p:nvGraphicFramePr>
        <p:xfrm>
          <a:off x="533400" y="2595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{39AA0C12-EE51-481E-AFF1-C85D75793B25}</a:tableStyleId>
              </a:tblPr>
              <a:tblGrid>
                <a:gridCol w="895350"/>
                <a:gridCol w="933450"/>
                <a:gridCol w="857250"/>
                <a:gridCol w="895350"/>
              </a:tblGrid>
              <a:tr h="419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</a:t>
                      </a:r>
                      <a:r>
                        <a:rPr b="0" baseline="-2500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</a:t>
                      </a:r>
                      <a:r>
                        <a:rPr b="0" baseline="-2500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</a:t>
                      </a:r>
                      <a:r>
                        <a:rPr b="0" baseline="-2500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1+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 </a:t>
                      </a:r>
                      <a:endParaRPr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</a:t>
                      </a:r>
                      <a:r>
                        <a:rPr b="0" baseline="-2500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</a:t>
                      </a:r>
                      <a:r>
                        <a:rPr b="0" baseline="-2500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</a:t>
                      </a:r>
                      <a:r>
                        <a:rPr b="0" baseline="-2500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o+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</a:t>
                      </a:r>
                      <a:r>
                        <a:rPr b="0" baseline="-2500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+1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</a:t>
                      </a:r>
                      <a:r>
                        <a:rPr b="0" baseline="-2500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+0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03" name="Google Shape;1403;p73"/>
          <p:cNvSpPr txBox="1"/>
          <p:nvPr/>
        </p:nvSpPr>
        <p:spPr>
          <a:xfrm>
            <a:off x="381000" y="2133600"/>
            <a:ext cx="41910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</a:pPr>
            <a:r>
              <a:rPr b="0" lang="en-US" sz="20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Contingency table</a:t>
            </a:r>
            <a:endParaRPr b="0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4" name="Google Shape;1404;p73"/>
          <p:cNvGrpSpPr/>
          <p:nvPr/>
        </p:nvGrpSpPr>
        <p:grpSpPr>
          <a:xfrm>
            <a:off x="4800600" y="2590800"/>
            <a:ext cx="4114800" cy="1552575"/>
            <a:chOff x="1152" y="3024"/>
            <a:chExt cx="2592" cy="978"/>
          </a:xfrm>
        </p:grpSpPr>
        <p:sp>
          <p:nvSpPr>
            <p:cNvPr id="1405" name="Google Shape;1405;p73"/>
            <p:cNvSpPr txBox="1"/>
            <p:nvPr/>
          </p:nvSpPr>
          <p:spPr>
            <a:xfrm>
              <a:off x="1152" y="3024"/>
              <a:ext cx="2592" cy="9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800"/>
                <a:buFont typeface="Arial"/>
                <a:buNone/>
              </a:pPr>
              <a:r>
                <a:rPr b="0"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</a:t>
              </a:r>
              <a:r>
                <a:rPr b="0" baseline="-25000" lang="en-US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11</a:t>
              </a:r>
              <a:r>
                <a:rPr b="0"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 support of X and Y</a:t>
              </a:r>
              <a:br>
                <a:rPr b="0"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</a:t>
              </a:r>
              <a:r>
                <a:rPr b="0" baseline="-25000" lang="en-US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10</a:t>
              </a:r>
              <a:r>
                <a:rPr b="0"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 support of X and Y</a:t>
              </a:r>
              <a:br>
                <a:rPr b="0"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</a:t>
              </a:r>
              <a:r>
                <a:rPr b="0" baseline="-25000" lang="en-US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r>
                <a:rPr b="0"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 support of X and Y</a:t>
              </a:r>
              <a:br>
                <a:rPr b="0"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</a:t>
              </a:r>
              <a:r>
                <a:rPr b="0" baseline="-25000" lang="en-US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00</a:t>
              </a:r>
              <a:r>
                <a:rPr b="0"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 support of X and Y</a:t>
              </a:r>
              <a:endParaRPr/>
            </a:p>
          </p:txBody>
        </p:sp>
        <p:cxnSp>
          <p:nvCxnSpPr>
            <p:cNvPr id="1406" name="Google Shape;1406;p73"/>
            <p:cNvCxnSpPr/>
            <p:nvPr/>
          </p:nvCxnSpPr>
          <p:spPr>
            <a:xfrm>
              <a:off x="2928" y="3312"/>
              <a:ext cx="144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7" name="Google Shape;1407;p73"/>
            <p:cNvCxnSpPr/>
            <p:nvPr/>
          </p:nvCxnSpPr>
          <p:spPr>
            <a:xfrm>
              <a:off x="2400" y="3744"/>
              <a:ext cx="144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8" name="Google Shape;1408;p73"/>
            <p:cNvCxnSpPr/>
            <p:nvPr/>
          </p:nvCxnSpPr>
          <p:spPr>
            <a:xfrm>
              <a:off x="2389" y="3512"/>
              <a:ext cx="144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9" name="Google Shape;1409;p73"/>
            <p:cNvCxnSpPr/>
            <p:nvPr/>
          </p:nvCxnSpPr>
          <p:spPr>
            <a:xfrm>
              <a:off x="2928" y="3744"/>
              <a:ext cx="144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10" name="Google Shape;1410;p73"/>
          <p:cNvSpPr txBox="1"/>
          <p:nvPr/>
        </p:nvSpPr>
        <p:spPr>
          <a:xfrm>
            <a:off x="4038600" y="4724400"/>
            <a:ext cx="4876800" cy="1382713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b="0"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Used to define various measures</a:t>
            </a:r>
            <a:endParaRPr/>
          </a:p>
          <a:p>
            <a:pPr indent="-114300" lvl="0" marL="0" marR="0" rtl="0" algn="l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●"/>
            </a:pPr>
            <a:r>
              <a:rPr b="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support, confidence, Gini,</a:t>
            </a:r>
            <a:br>
              <a:rPr b="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entropy, etc.</a:t>
            </a:r>
            <a:endParaRPr/>
          </a:p>
        </p:txBody>
      </p:sp>
      <p:cxnSp>
        <p:nvCxnSpPr>
          <p:cNvPr id="1411" name="Google Shape;1411;p73"/>
          <p:cNvCxnSpPr/>
          <p:nvPr/>
        </p:nvCxnSpPr>
        <p:spPr>
          <a:xfrm rot="10800000">
            <a:off x="2743200" y="4271963"/>
            <a:ext cx="1295400" cy="7620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lg" w="lg" type="triangle"/>
            <a:tailEnd len="med" w="med" type="none"/>
          </a:ln>
        </p:spPr>
      </p:cxnSp>
      <p:cxnSp>
        <p:nvCxnSpPr>
          <p:cNvPr id="1412" name="Google Shape;1412;p73"/>
          <p:cNvCxnSpPr/>
          <p:nvPr/>
        </p:nvCxnSpPr>
        <p:spPr>
          <a:xfrm rot="10800000">
            <a:off x="2667000" y="2667000"/>
            <a:ext cx="228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3" name="Google Shape;1413;p73"/>
          <p:cNvCxnSpPr/>
          <p:nvPr/>
        </p:nvCxnSpPr>
        <p:spPr>
          <a:xfrm>
            <a:off x="914400" y="3505200"/>
            <a:ext cx="1524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74"/>
          <p:cNvSpPr txBox="1"/>
          <p:nvPr>
            <p:ph idx="4294967295"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Drawback of Confidence</a:t>
            </a:r>
            <a:endParaRPr/>
          </a:p>
        </p:txBody>
      </p:sp>
      <p:sp>
        <p:nvSpPr>
          <p:cNvPr id="1419" name="Google Shape;1419;p74"/>
          <p:cNvSpPr txBox="1"/>
          <p:nvPr/>
        </p:nvSpPr>
        <p:spPr>
          <a:xfrm>
            <a:off x="914400" y="3825875"/>
            <a:ext cx="7391400" cy="2523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</a:t>
            </a:r>
            <a:r>
              <a:rPr b="0" lang="en-US" sz="2400">
                <a:solidFill>
                  <a:srgbClr val="CC3300"/>
                </a:solidFill>
                <a:latin typeface="Tahoma"/>
                <a:ea typeface="Tahoma"/>
                <a:cs typeface="Tahoma"/>
                <a:sym typeface="Tahoma"/>
              </a:rPr>
              <a:t>Association Rule: Tea → Coffee</a:t>
            </a:r>
            <a:br>
              <a:rPr b="0" lang="en-US" sz="2400">
                <a:solidFill>
                  <a:srgbClr val="CC3300"/>
                </a:solidFill>
                <a:latin typeface="Tahoma"/>
                <a:ea typeface="Tahoma"/>
                <a:cs typeface="Tahoma"/>
                <a:sym typeface="Tahoma"/>
              </a:rPr>
            </a:br>
            <a:endParaRPr b="0" sz="2400">
              <a:solidFill>
                <a:srgbClr val="CC33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Confidence ≅ P(Coffee|Tea) = 150/200 = </a:t>
            </a:r>
            <a:r>
              <a:rPr b="0" lang="en-US" sz="20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0.75</a:t>
            </a:r>
            <a:endParaRPr/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Confidence &gt; 50%, meaning people who drink tea are more likely to drink coffee than not drink coffee</a:t>
            </a:r>
            <a:endParaRPr/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So rule seems reasonable</a:t>
            </a:r>
            <a:endParaRPr b="0" sz="2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aphicFrame>
        <p:nvGraphicFramePr>
          <p:cNvPr id="1420" name="Google Shape;1420;p74"/>
          <p:cNvGraphicFramePr/>
          <p:nvPr/>
        </p:nvGraphicFramePr>
        <p:xfrm>
          <a:off x="304800" y="1077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{39AA0C12-EE51-481E-AFF1-C85D75793B25}</a:tableStyleId>
              </a:tblPr>
              <a:tblGrid>
                <a:gridCol w="959250"/>
                <a:gridCol w="959250"/>
                <a:gridCol w="959250"/>
                <a:gridCol w="959250"/>
              </a:tblGrid>
              <a:tr h="70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Customers</a:t>
                      </a:r>
                      <a:endParaRPr/>
                    </a:p>
                  </a:txBody>
                  <a:tcPr marT="45750" marB="45750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Tea</a:t>
                      </a:r>
                      <a:endParaRPr/>
                    </a:p>
                  </a:txBody>
                  <a:tcPr marT="45750" marB="45750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Coffee</a:t>
                      </a:r>
                      <a:endParaRPr/>
                    </a:p>
                  </a:txBody>
                  <a:tcPr marT="45750" marB="45750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/>
                    </a:p>
                  </a:txBody>
                  <a:tcPr marT="45750" marB="45750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C1</a:t>
                      </a:r>
                      <a:endParaRPr/>
                    </a:p>
                  </a:txBody>
                  <a:tcPr marT="45750" marB="45750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T="45750" marB="45750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T="45750" marB="45750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/>
                    </a:p>
                  </a:txBody>
                  <a:tcPr marT="45750" marB="45750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C2</a:t>
                      </a:r>
                      <a:endParaRPr/>
                    </a:p>
                  </a:txBody>
                  <a:tcPr marT="45750" marB="45750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T="45750" marB="45750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T="45750" marB="45750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/>
                    </a:p>
                  </a:txBody>
                  <a:tcPr marT="45750" marB="45750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C3</a:t>
                      </a:r>
                      <a:endParaRPr/>
                    </a:p>
                  </a:txBody>
                  <a:tcPr marT="45750" marB="45750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T="45750" marB="45750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T="45750" marB="45750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/>
                    </a:p>
                  </a:txBody>
                  <a:tcPr marT="45750" marB="45750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C4</a:t>
                      </a:r>
                      <a:endParaRPr/>
                    </a:p>
                  </a:txBody>
                  <a:tcPr marT="45750" marB="45750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T="45750" marB="45750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T="45750" marB="45750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/>
                    </a:p>
                  </a:txBody>
                  <a:tcPr marT="45750" marB="45750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/>
                    </a:p>
                  </a:txBody>
                  <a:tcPr marT="45750" marB="45750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i="0" sz="2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i="0" sz="2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i="0" sz="2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421" name="Google Shape;1421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7751" y="1219200"/>
            <a:ext cx="3708049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75"/>
          <p:cNvSpPr txBox="1"/>
          <p:nvPr>
            <p:ph idx="4294967295"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Drawback of Confidence</a:t>
            </a:r>
            <a:endParaRPr/>
          </a:p>
        </p:txBody>
      </p:sp>
      <p:graphicFrame>
        <p:nvGraphicFramePr>
          <p:cNvPr id="1427" name="Google Shape;1427;p75"/>
          <p:cNvGraphicFramePr/>
          <p:nvPr/>
        </p:nvGraphicFramePr>
        <p:xfrm>
          <a:off x="1066800" y="121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{39AA0C12-EE51-481E-AFF1-C85D75793B25}</a:tableStyleId>
              </a:tblPr>
              <a:tblGrid>
                <a:gridCol w="1009650"/>
                <a:gridCol w="1009650"/>
                <a:gridCol w="1009650"/>
                <a:gridCol w="1009650"/>
              </a:tblGrid>
              <a:tr h="782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i="0" sz="2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i="0" sz="2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Coffee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i="0" sz="2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Coffee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i="0" sz="2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Tea</a:t>
                      </a:r>
                      <a:endParaRPr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Tea</a:t>
                      </a:r>
                      <a:endParaRPr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650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800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i="0" sz="2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800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1428" name="Google Shape;1428;p75"/>
          <p:cNvCxnSpPr/>
          <p:nvPr/>
        </p:nvCxnSpPr>
        <p:spPr>
          <a:xfrm>
            <a:off x="3200400" y="1600200"/>
            <a:ext cx="7620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9" name="Google Shape;1429;p75"/>
          <p:cNvCxnSpPr/>
          <p:nvPr/>
        </p:nvCxnSpPr>
        <p:spPr>
          <a:xfrm>
            <a:off x="1371600" y="2438400"/>
            <a:ext cx="3810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0" name="Google Shape;1430;p75"/>
          <p:cNvSpPr txBox="1"/>
          <p:nvPr/>
        </p:nvSpPr>
        <p:spPr>
          <a:xfrm>
            <a:off x="685800" y="3444875"/>
            <a:ext cx="7391400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</a:t>
            </a:r>
            <a:r>
              <a:rPr b="0" lang="en-US" sz="2400">
                <a:solidFill>
                  <a:srgbClr val="CC3300"/>
                </a:solidFill>
                <a:latin typeface="Tahoma"/>
                <a:ea typeface="Tahoma"/>
                <a:cs typeface="Tahoma"/>
                <a:sym typeface="Tahoma"/>
              </a:rPr>
              <a:t>Association Rule: Tea → Coffee</a:t>
            </a:r>
            <a:br>
              <a:rPr b="0" lang="en-US" sz="2400">
                <a:solidFill>
                  <a:srgbClr val="CC3300"/>
                </a:solidFill>
                <a:latin typeface="Tahoma"/>
                <a:ea typeface="Tahoma"/>
                <a:cs typeface="Tahoma"/>
                <a:sym typeface="Tahoma"/>
              </a:rPr>
            </a:br>
            <a:endParaRPr b="0" sz="2400">
              <a:solidFill>
                <a:srgbClr val="CC33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Confidence= P(Coffee|Tea) = 150/200 = </a:t>
            </a:r>
            <a:r>
              <a:rPr b="0" lang="en-US" sz="20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0.75</a:t>
            </a:r>
            <a:endParaRPr/>
          </a:p>
        </p:txBody>
      </p:sp>
      <p:cxnSp>
        <p:nvCxnSpPr>
          <p:cNvPr id="1431" name="Google Shape;1431;p75"/>
          <p:cNvCxnSpPr/>
          <p:nvPr/>
        </p:nvCxnSpPr>
        <p:spPr>
          <a:xfrm>
            <a:off x="3505200" y="5638800"/>
            <a:ext cx="304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2" name="Google Shape;1432;p75"/>
          <p:cNvSpPr txBox="1"/>
          <p:nvPr/>
        </p:nvSpPr>
        <p:spPr>
          <a:xfrm>
            <a:off x="838200" y="4876800"/>
            <a:ext cx="7391400" cy="1158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but P(Coffee) = </a:t>
            </a:r>
            <a:r>
              <a:rPr b="0" lang="en-US" sz="20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0.8</a:t>
            </a:r>
            <a:r>
              <a:rPr b="0"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which means knowing that a person drinks tea reduces the probability that the person drinks coffee!</a:t>
            </a:r>
            <a:endParaRPr/>
          </a:p>
          <a:p>
            <a:pPr indent="-12700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⇒"/>
            </a:pPr>
            <a:r>
              <a:rPr b="0"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Note that P(Coffee|Tea) = 650/800 = 0.8125</a:t>
            </a:r>
            <a:endParaRPr b="0" sz="2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76"/>
          <p:cNvSpPr txBox="1"/>
          <p:nvPr>
            <p:ph idx="4294967295"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Drawback of Confidence</a:t>
            </a:r>
            <a:endParaRPr/>
          </a:p>
        </p:txBody>
      </p:sp>
      <p:sp>
        <p:nvSpPr>
          <p:cNvPr id="1438" name="Google Shape;1438;p76"/>
          <p:cNvSpPr txBox="1"/>
          <p:nvPr/>
        </p:nvSpPr>
        <p:spPr>
          <a:xfrm>
            <a:off x="914400" y="3825875"/>
            <a:ext cx="7391400" cy="27699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</a:t>
            </a:r>
            <a:r>
              <a:rPr b="0" lang="en-US" sz="2400">
                <a:solidFill>
                  <a:srgbClr val="CC3300"/>
                </a:solidFill>
                <a:latin typeface="Tahoma"/>
                <a:ea typeface="Tahoma"/>
                <a:cs typeface="Tahoma"/>
                <a:sym typeface="Tahoma"/>
              </a:rPr>
              <a:t>Association Rule: Tea → Honey</a:t>
            </a:r>
            <a:br>
              <a:rPr b="0" lang="en-US" sz="2400">
                <a:solidFill>
                  <a:srgbClr val="CC330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Confidence ≅ P(Honey|Tea) = 100/200 = </a:t>
            </a:r>
            <a:r>
              <a:rPr b="0" lang="en-US" sz="20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0.50</a:t>
            </a:r>
            <a:endParaRPr b="0" sz="200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Confidence = 50%, which may mean that drinking tea has little influence whether honey is used or not</a:t>
            </a:r>
            <a:endParaRPr b="0" sz="2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So rule seems uninteresting</a:t>
            </a:r>
            <a:endParaRPr/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But P(Honey) = 120/1000 = .12 (hence tea drinkers are far more likely to have honey</a:t>
            </a:r>
            <a:endParaRPr b="0" sz="2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aphicFrame>
        <p:nvGraphicFramePr>
          <p:cNvPr id="1439" name="Google Shape;1439;p76"/>
          <p:cNvGraphicFramePr/>
          <p:nvPr/>
        </p:nvGraphicFramePr>
        <p:xfrm>
          <a:off x="304800" y="1077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{39AA0C12-EE51-481E-AFF1-C85D75793B25}</a:tableStyleId>
              </a:tblPr>
              <a:tblGrid>
                <a:gridCol w="959250"/>
                <a:gridCol w="959250"/>
                <a:gridCol w="959250"/>
                <a:gridCol w="959250"/>
              </a:tblGrid>
              <a:tr h="70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Customers</a:t>
                      </a:r>
                      <a:endParaRPr/>
                    </a:p>
                  </a:txBody>
                  <a:tcPr marT="45750" marB="45750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Tea</a:t>
                      </a:r>
                      <a:endParaRPr/>
                    </a:p>
                  </a:txBody>
                  <a:tcPr marT="45750" marB="45750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Honey</a:t>
                      </a:r>
                      <a:endParaRPr/>
                    </a:p>
                  </a:txBody>
                  <a:tcPr marT="45750" marB="45750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/>
                    </a:p>
                  </a:txBody>
                  <a:tcPr marT="45750" marB="45750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C1</a:t>
                      </a:r>
                      <a:endParaRPr/>
                    </a:p>
                  </a:txBody>
                  <a:tcPr marT="45750" marB="45750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T="45750" marB="45750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T="45750" marB="45750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/>
                    </a:p>
                  </a:txBody>
                  <a:tcPr marT="45750" marB="45750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C2</a:t>
                      </a:r>
                      <a:endParaRPr/>
                    </a:p>
                  </a:txBody>
                  <a:tcPr marT="45750" marB="45750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T="45750" marB="45750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T="45750" marB="45750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/>
                    </a:p>
                  </a:txBody>
                  <a:tcPr marT="45750" marB="45750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C3</a:t>
                      </a:r>
                      <a:endParaRPr/>
                    </a:p>
                  </a:txBody>
                  <a:tcPr marT="45750" marB="45750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T="45750" marB="45750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T="45750" marB="45750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/>
                    </a:p>
                  </a:txBody>
                  <a:tcPr marT="45750" marB="45750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C4</a:t>
                      </a:r>
                      <a:endParaRPr/>
                    </a:p>
                  </a:txBody>
                  <a:tcPr marT="45750" marB="45750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T="45750" marB="45750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T="45750" marB="45750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/>
                    </a:p>
                  </a:txBody>
                  <a:tcPr marT="45750" marB="45750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/>
                    </a:p>
                  </a:txBody>
                  <a:tcPr marT="45750" marB="45750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i="0" sz="2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i="0" sz="2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i="0" sz="2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440" name="Google Shape;1440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1391" y="1341437"/>
            <a:ext cx="3570171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77"/>
          <p:cNvSpPr txBox="1"/>
          <p:nvPr>
            <p:ph idx="4294967295"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Measure for Association Rules</a:t>
            </a:r>
            <a:endParaRPr/>
          </a:p>
        </p:txBody>
      </p:sp>
      <p:sp>
        <p:nvSpPr>
          <p:cNvPr id="1446" name="Google Shape;1446;p77"/>
          <p:cNvSpPr txBox="1"/>
          <p:nvPr>
            <p:ph idx="4294967295" type="body"/>
          </p:nvPr>
        </p:nvSpPr>
        <p:spPr>
          <a:xfrm>
            <a:off x="411163" y="1143000"/>
            <a:ext cx="83185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292100" lvl="0" marL="2921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So, what kind of rules do we really want?</a:t>
            </a:r>
            <a:endParaRPr/>
          </a:p>
          <a:p>
            <a:pPr indent="-342900" lvl="1" marL="800100" rtl="0" algn="l">
              <a:spcBef>
                <a:spcPts val="64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Confidence(X → Y) should be sufficiently high </a:t>
            </a:r>
            <a:endParaRPr/>
          </a:p>
          <a:p>
            <a:pPr indent="-88900" lvl="2" marL="914400" rtl="0" algn="l">
              <a:spcBef>
                <a:spcPts val="600"/>
              </a:spcBef>
              <a:spcAft>
                <a:spcPts val="0"/>
              </a:spcAft>
              <a:buSzPts val="1400"/>
              <a:buChar char="◆"/>
            </a:pPr>
            <a:r>
              <a:rPr lang="en-US"/>
              <a:t> To ensure that people who buy X will more likely buy Y than not buy Y</a:t>
            </a:r>
            <a:endParaRPr/>
          </a:p>
          <a:p>
            <a:pPr indent="-190500" lvl="1" marL="8001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-342900" lvl="1" marL="800100" rtl="0" algn="l">
              <a:spcBef>
                <a:spcPts val="64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Confidence(X → Y) &gt; support(Y) </a:t>
            </a:r>
            <a:endParaRPr/>
          </a:p>
          <a:p>
            <a:pPr indent="-88900" lvl="2" marL="914400" rtl="0" algn="l">
              <a:spcBef>
                <a:spcPts val="600"/>
              </a:spcBef>
              <a:spcAft>
                <a:spcPts val="0"/>
              </a:spcAft>
              <a:buSzPts val="1400"/>
              <a:buChar char="◆"/>
            </a:pPr>
            <a:r>
              <a:rPr lang="en-US"/>
              <a:t> Otherwise, rule will be misleading because having item X actually reduces the chance of having item Y in the same transaction</a:t>
            </a:r>
            <a:endParaRPr/>
          </a:p>
          <a:p>
            <a:pPr indent="-88900" lvl="2" marL="914400" rtl="0" algn="l">
              <a:spcBef>
                <a:spcPts val="600"/>
              </a:spcBef>
              <a:spcAft>
                <a:spcPts val="0"/>
              </a:spcAft>
              <a:buSzPts val="1400"/>
              <a:buChar char="◆"/>
            </a:pPr>
            <a:r>
              <a:rPr lang="en-US"/>
              <a:t> Is there any measure that capture this constraint?</a:t>
            </a:r>
            <a:endParaRPr/>
          </a:p>
          <a:p>
            <a:pPr indent="-228600" lvl="3" marL="1600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lang="en-US"/>
              <a:t>Answer: Yes. There are many of them. 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78"/>
          <p:cNvSpPr txBox="1"/>
          <p:nvPr>
            <p:ph idx="4294967295" type="title"/>
          </p:nvPr>
        </p:nvSpPr>
        <p:spPr>
          <a:xfrm>
            <a:off x="381000" y="152400"/>
            <a:ext cx="86868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Statistical Relationship between X and Y</a:t>
            </a:r>
            <a:endParaRPr/>
          </a:p>
        </p:txBody>
      </p:sp>
      <p:sp>
        <p:nvSpPr>
          <p:cNvPr id="1452" name="Google Shape;1452;p78"/>
          <p:cNvSpPr txBox="1"/>
          <p:nvPr>
            <p:ph idx="4294967295" type="body"/>
          </p:nvPr>
        </p:nvSpPr>
        <p:spPr>
          <a:xfrm>
            <a:off x="411163" y="1295400"/>
            <a:ext cx="83185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292100" lvl="0" marL="2921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The criterion </a:t>
            </a:r>
            <a:br>
              <a:rPr lang="en-US"/>
            </a:br>
            <a:r>
              <a:rPr lang="en-US"/>
              <a:t>	confidence(X → Y) = support(Y) </a:t>
            </a:r>
            <a:br>
              <a:rPr lang="en-US"/>
            </a:br>
            <a:endParaRPr/>
          </a:p>
          <a:p>
            <a:pPr indent="-292100" lvl="0" marL="292100" rtl="0" algn="l">
              <a:spcBef>
                <a:spcPts val="680"/>
              </a:spcBef>
              <a:spcAft>
                <a:spcPts val="0"/>
              </a:spcAft>
              <a:buSzPts val="2100"/>
              <a:buFont typeface="Arial"/>
              <a:buNone/>
            </a:pPr>
            <a:r>
              <a:rPr lang="en-US"/>
              <a:t>	is equivalent to:</a:t>
            </a:r>
            <a:endParaRPr/>
          </a:p>
          <a:p>
            <a:pPr indent="-342900" lvl="1" marL="800100" rtl="0" algn="l">
              <a:spcBef>
                <a:spcPts val="64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P(Y|X) = P(Y)</a:t>
            </a:r>
            <a:endParaRPr/>
          </a:p>
          <a:p>
            <a:pPr indent="-342900" lvl="1" marL="800100" rtl="0" algn="l">
              <a:spcBef>
                <a:spcPts val="64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P(X,Y) = P(X) × P(Y) (X and Y are independent)</a:t>
            </a:r>
            <a:endParaRPr/>
          </a:p>
          <a:p>
            <a:pPr indent="-342900" lvl="1" marL="800100" rtl="0" algn="l">
              <a:spcBef>
                <a:spcPts val="64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lang="en-US"/>
              <a:t>	</a:t>
            </a:r>
            <a:endParaRPr/>
          </a:p>
          <a:p>
            <a:pPr indent="-342900" lvl="1" marL="800100" rtl="0" algn="l">
              <a:spcBef>
                <a:spcPts val="64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lang="en-US"/>
              <a:t>If P(X,Y) &gt; P(X) </a:t>
            </a:r>
            <a:r>
              <a:rPr lang="en-US" sz="2000"/>
              <a:t>×</a:t>
            </a:r>
            <a:r>
              <a:rPr lang="en-US"/>
              <a:t> P(Y) : X &amp; Y are positively correlated</a:t>
            </a:r>
            <a:endParaRPr/>
          </a:p>
          <a:p>
            <a:pPr indent="-342900" lvl="1" marL="800100" rtl="0" algn="l">
              <a:spcBef>
                <a:spcPts val="64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/>
          </a:p>
          <a:p>
            <a:pPr indent="-342900" lvl="1" marL="800100" rtl="0" algn="l">
              <a:spcBef>
                <a:spcPts val="64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lang="en-US"/>
              <a:t>If P(X,Y) &lt; P(X) × P(Y) : X &amp; Y are negatively correlated</a:t>
            </a:r>
            <a:endParaRPr/>
          </a:p>
          <a:p>
            <a:pPr indent="-342900" lvl="1" marL="800100" rtl="0" algn="l">
              <a:spcBef>
                <a:spcPts val="64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79"/>
          <p:cNvSpPr txBox="1"/>
          <p:nvPr>
            <p:ph idx="4294967295"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Measures that take into account statistical dependence</a:t>
            </a:r>
            <a:endParaRPr/>
          </a:p>
        </p:txBody>
      </p:sp>
      <p:sp>
        <p:nvSpPr>
          <p:cNvPr id="1458" name="Google Shape;1458;p79"/>
          <p:cNvSpPr txBox="1"/>
          <p:nvPr>
            <p:ph idx="4294967295" type="body"/>
          </p:nvPr>
        </p:nvSpPr>
        <p:spPr>
          <a:xfrm>
            <a:off x="411163" y="1143000"/>
            <a:ext cx="83185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158750" lvl="0" marL="292100" rtl="0" algn="l"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grpSp>
        <p:nvGrpSpPr>
          <p:cNvPr id="1459" name="Google Shape;1459;p79"/>
          <p:cNvGrpSpPr/>
          <p:nvPr/>
        </p:nvGrpSpPr>
        <p:grpSpPr>
          <a:xfrm>
            <a:off x="752475" y="1644650"/>
            <a:ext cx="7694613" cy="3873500"/>
            <a:chOff x="763587" y="2254250"/>
            <a:chExt cx="7694613" cy="3873500"/>
          </a:xfrm>
        </p:grpSpPr>
        <p:pic>
          <p:nvPicPr>
            <p:cNvPr id="1460" name="Google Shape;1460;p7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63587" y="2254250"/>
              <a:ext cx="7464425" cy="387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1" name="Google Shape;1461;p79"/>
            <p:cNvSpPr/>
            <p:nvPr/>
          </p:nvSpPr>
          <p:spPr>
            <a:xfrm>
              <a:off x="4419600" y="2362200"/>
              <a:ext cx="533400" cy="1905000"/>
            </a:xfrm>
            <a:prstGeom prst="rightBrace">
              <a:avLst>
                <a:gd fmla="val 29762" name="adj1"/>
                <a:gd fmla="val 50000" name="adj2"/>
              </a:avLst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1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79"/>
            <p:cNvSpPr txBox="1"/>
            <p:nvPr/>
          </p:nvSpPr>
          <p:spPr>
            <a:xfrm>
              <a:off x="5105400" y="2819400"/>
              <a:ext cx="33528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1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lift is used for rules while interest is used for itemsets</a:t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8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Mining Association Rules</a:t>
            </a:r>
            <a:endParaRPr/>
          </a:p>
        </p:txBody>
      </p:sp>
      <p:sp>
        <p:nvSpPr>
          <p:cNvPr id="116" name="Google Shape;116;p8"/>
          <p:cNvSpPr txBox="1"/>
          <p:nvPr>
            <p:ph idx="1" type="body"/>
          </p:nvPr>
        </p:nvSpPr>
        <p:spPr>
          <a:xfrm>
            <a:off x="411163" y="1143000"/>
            <a:ext cx="83185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533400" lvl="0" marL="5334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Two-step approach: </a:t>
            </a:r>
            <a:endParaRPr/>
          </a:p>
          <a:p>
            <a:pPr indent="-457200" lvl="1" marL="914400" rtl="0" algn="l">
              <a:spcBef>
                <a:spcPts val="64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>
                <a:solidFill>
                  <a:srgbClr val="FF0000"/>
                </a:solidFill>
              </a:rPr>
              <a:t>Frequent Itemset Generation</a:t>
            </a:r>
            <a:endParaRPr/>
          </a:p>
          <a:p>
            <a:pPr indent="-381000" lvl="2" marL="12954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–"/>
            </a:pPr>
            <a:r>
              <a:rPr lang="en-US"/>
              <a:t>Generate all itemsets whose support ≥ minsup</a:t>
            </a:r>
            <a:endParaRPr/>
          </a:p>
          <a:p>
            <a:pPr indent="-381000" lvl="2" marL="12954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/>
          </a:p>
          <a:p>
            <a:pPr indent="-457200" lvl="1" marL="914400" rtl="0" algn="l">
              <a:spcBef>
                <a:spcPts val="64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>
                <a:solidFill>
                  <a:srgbClr val="FF0000"/>
                </a:solidFill>
              </a:rPr>
              <a:t>Rule Generation</a:t>
            </a:r>
            <a:endParaRPr/>
          </a:p>
          <a:p>
            <a:pPr indent="-381000" lvl="2" marL="12954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–"/>
            </a:pPr>
            <a:r>
              <a:rPr lang="en-US"/>
              <a:t>Generate high confidence rules from each frequent itemset, where each rule is a binary partitioning of a frequent itemset</a:t>
            </a:r>
            <a:endParaRPr/>
          </a:p>
          <a:p>
            <a:pPr indent="-400050" lvl="0" marL="533400" rtl="0" algn="l">
              <a:spcBef>
                <a:spcPts val="68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533400" lvl="0" marL="533400" rtl="0" algn="l">
              <a:spcBef>
                <a:spcPts val="68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Frequent itemset generation is still computationally expensive</a:t>
            </a:r>
            <a:endParaRPr/>
          </a:p>
          <a:p>
            <a:pPr indent="-533400" lvl="0" marL="533400" rtl="0" algn="l">
              <a:spcBef>
                <a:spcPts val="680"/>
              </a:spcBef>
              <a:spcAft>
                <a:spcPts val="0"/>
              </a:spcAft>
              <a:buSzPts val="2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80"/>
          <p:cNvSpPr txBox="1"/>
          <p:nvPr>
            <p:ph idx="4294967295"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Example: Lift/Interest</a:t>
            </a:r>
            <a:endParaRPr/>
          </a:p>
        </p:txBody>
      </p:sp>
      <p:graphicFrame>
        <p:nvGraphicFramePr>
          <p:cNvPr id="1468" name="Google Shape;1468;p80"/>
          <p:cNvGraphicFramePr/>
          <p:nvPr/>
        </p:nvGraphicFramePr>
        <p:xfrm>
          <a:off x="1066800" y="121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{39AA0C12-EE51-481E-AFF1-C85D75793B25}</a:tableStyleId>
              </a:tblPr>
              <a:tblGrid>
                <a:gridCol w="1009650"/>
                <a:gridCol w="1009650"/>
                <a:gridCol w="1009650"/>
                <a:gridCol w="1009650"/>
              </a:tblGrid>
              <a:tr h="782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i="0" sz="2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i="0" sz="2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Coffee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i="0" sz="2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Coffee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i="0" sz="2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Tea</a:t>
                      </a:r>
                      <a:endParaRPr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Tea</a:t>
                      </a:r>
                      <a:endParaRPr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650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800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i="0" sz="2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800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1469" name="Google Shape;1469;p80"/>
          <p:cNvCxnSpPr/>
          <p:nvPr/>
        </p:nvCxnSpPr>
        <p:spPr>
          <a:xfrm>
            <a:off x="3200400" y="1600200"/>
            <a:ext cx="7620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0" name="Google Shape;1470;p80"/>
          <p:cNvCxnSpPr/>
          <p:nvPr/>
        </p:nvCxnSpPr>
        <p:spPr>
          <a:xfrm>
            <a:off x="1371600" y="2438400"/>
            <a:ext cx="3810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1" name="Google Shape;1471;p80"/>
          <p:cNvSpPr txBox="1"/>
          <p:nvPr/>
        </p:nvSpPr>
        <p:spPr>
          <a:xfrm>
            <a:off x="685800" y="3444875"/>
            <a:ext cx="8077200" cy="29854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</a:t>
            </a:r>
            <a:r>
              <a:rPr b="0" lang="en-US" sz="2400">
                <a:solidFill>
                  <a:srgbClr val="CC3300"/>
                </a:solidFill>
                <a:latin typeface="Tahoma"/>
                <a:ea typeface="Tahoma"/>
                <a:cs typeface="Tahoma"/>
                <a:sym typeface="Tahoma"/>
              </a:rPr>
              <a:t>Association Rule: Tea → Coffee</a:t>
            </a:r>
            <a:br>
              <a:rPr b="0" lang="en-US" sz="2400">
                <a:solidFill>
                  <a:srgbClr val="CC3300"/>
                </a:solidFill>
                <a:latin typeface="Tahoma"/>
                <a:ea typeface="Tahoma"/>
                <a:cs typeface="Tahoma"/>
                <a:sym typeface="Tahoma"/>
              </a:rPr>
            </a:br>
            <a:endParaRPr b="0" sz="2400">
              <a:solidFill>
                <a:srgbClr val="CC33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Confidence= P(Coffee|Tea) = </a:t>
            </a:r>
            <a:r>
              <a:rPr b="0" lang="en-US" sz="20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0.75</a:t>
            </a:r>
            <a:endParaRPr/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but P(Coffee) = </a:t>
            </a:r>
            <a:r>
              <a:rPr b="0" lang="en-US" sz="20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0.8</a:t>
            </a:r>
            <a:endParaRPr b="0" sz="200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2700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⇒"/>
            </a:pPr>
            <a:r>
              <a:rPr b="0"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Interest = 0.15 / (0.2×0.8) = 0.9375 (&lt; 1, therefore is negatively associated)</a:t>
            </a:r>
            <a:endParaRPr/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b="0"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So, is it enough to use confidence/Interest for pruning?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81"/>
          <p:cNvSpPr txBox="1"/>
          <p:nvPr/>
        </p:nvSpPr>
        <p:spPr>
          <a:xfrm>
            <a:off x="0" y="1371600"/>
            <a:ext cx="2209800" cy="1192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are lots of measures proposed in the literature</a:t>
            </a:r>
            <a:endParaRPr/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7" name="Google Shape;1477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1343297"/>
            <a:ext cx="6444317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2" name="Google Shape;1482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2371" y="2323011"/>
            <a:ext cx="3275973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3" name="Google Shape;1483;p82"/>
          <p:cNvSpPr txBox="1"/>
          <p:nvPr>
            <p:ph idx="4294967295"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Comparing Different Measures</a:t>
            </a:r>
            <a:endParaRPr/>
          </a:p>
        </p:txBody>
      </p:sp>
      <p:graphicFrame>
        <p:nvGraphicFramePr>
          <p:cNvPr id="1484" name="Google Shape;1484;p82"/>
          <p:cNvGraphicFramePr/>
          <p:nvPr/>
        </p:nvGraphicFramePr>
        <p:xfrm>
          <a:off x="519249" y="2286000"/>
          <a:ext cx="3352800" cy="2679700"/>
        </p:xfrm>
        <a:graphic>
          <a:graphicData uri="http://schemas.openxmlformats.org/presentationml/2006/ole">
            <mc:AlternateContent>
              <mc:Choice Requires="v">
                <p:oleObj r:id="rId5" imgH="2679700" imgW="3352800" progId="Excel.Sheet.8" spid="_x0000_s1">
                  <p:embed/>
                </p:oleObj>
              </mc:Choice>
              <mc:Fallback>
                <p:oleObj r:id="rId6" imgH="2679700" imgW="3352800" progId="Excel.Sheet.8">
                  <p:embed/>
                  <p:pic>
                    <p:nvPicPr>
                      <p:cNvPr id="1484" name="Google Shape;1484;p82"/>
                      <p:cNvPicPr preferRelativeResize="0"/>
                      <p:nvPr/>
                    </p:nvPicPr>
                    <p:blipFill rotWithShape="1">
                      <a:blip r:embed="rId7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519249" y="2286000"/>
                        <a:ext cx="33528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5" name="Google Shape;1485;p82"/>
          <p:cNvSpPr txBox="1"/>
          <p:nvPr/>
        </p:nvSpPr>
        <p:spPr>
          <a:xfrm>
            <a:off x="785949" y="1231900"/>
            <a:ext cx="2819400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b="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 examples of contingency tables:</a:t>
            </a:r>
            <a:endParaRPr/>
          </a:p>
        </p:txBody>
      </p:sp>
      <p:sp>
        <p:nvSpPr>
          <p:cNvPr id="1486" name="Google Shape;1486;p82"/>
          <p:cNvSpPr txBox="1"/>
          <p:nvPr/>
        </p:nvSpPr>
        <p:spPr>
          <a:xfrm>
            <a:off x="4697260" y="1365337"/>
            <a:ext cx="406574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</a:pPr>
            <a:r>
              <a:rPr b="0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Rankings of contingency tables using various measures: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83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Property under Inversion Operation</a:t>
            </a:r>
            <a:endParaRPr/>
          </a:p>
        </p:txBody>
      </p:sp>
      <p:sp>
        <p:nvSpPr>
          <p:cNvPr id="1492" name="Google Shape;1492;p83"/>
          <p:cNvSpPr txBox="1"/>
          <p:nvPr/>
        </p:nvSpPr>
        <p:spPr>
          <a:xfrm>
            <a:off x="639763" y="1676400"/>
            <a:ext cx="129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None/>
            </a:pPr>
            <a:r>
              <a:rPr b="0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Transaction 1</a:t>
            </a:r>
            <a:endParaRPr/>
          </a:p>
        </p:txBody>
      </p:sp>
      <p:sp>
        <p:nvSpPr>
          <p:cNvPr id="1493" name="Google Shape;1493;p83"/>
          <p:cNvSpPr txBox="1"/>
          <p:nvPr/>
        </p:nvSpPr>
        <p:spPr>
          <a:xfrm>
            <a:off x="639763" y="4876800"/>
            <a:ext cx="129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None/>
            </a:pPr>
            <a:r>
              <a:rPr b="0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Transaction N</a:t>
            </a:r>
            <a:endParaRPr/>
          </a:p>
        </p:txBody>
      </p:sp>
      <p:cxnSp>
        <p:nvCxnSpPr>
          <p:cNvPr id="1494" name="Google Shape;1494;p83"/>
          <p:cNvCxnSpPr/>
          <p:nvPr/>
        </p:nvCxnSpPr>
        <p:spPr>
          <a:xfrm>
            <a:off x="1935163" y="1828800"/>
            <a:ext cx="381000" cy="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5" name="Google Shape;1495;p83"/>
          <p:cNvCxnSpPr/>
          <p:nvPr/>
        </p:nvCxnSpPr>
        <p:spPr>
          <a:xfrm>
            <a:off x="1935163" y="5029200"/>
            <a:ext cx="381000" cy="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96" name="Google Shape;1496;p83"/>
          <p:cNvSpPr txBox="1"/>
          <p:nvPr/>
        </p:nvSpPr>
        <p:spPr>
          <a:xfrm>
            <a:off x="1066800" y="2286000"/>
            <a:ext cx="533400" cy="2381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b="1" lang="en-US"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lnSpc>
                <a:spcPct val="1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b="1" lang="en-US"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lnSpc>
                <a:spcPct val="1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b="1" lang="en-US"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lnSpc>
                <a:spcPct val="1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b="1" lang="en-US"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lnSpc>
                <a:spcPct val="1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b="1" lang="en-US"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pic>
        <p:nvPicPr>
          <p:cNvPr id="1497" name="Google Shape;1497;p83"/>
          <p:cNvPicPr preferRelativeResize="0"/>
          <p:nvPr/>
        </p:nvPicPr>
        <p:blipFill rotWithShape="1">
          <a:blip r:embed="rId3">
            <a:alphaModFix/>
          </a:blip>
          <a:srcRect b="0" l="7115" r="0" t="0"/>
          <a:stretch/>
        </p:blipFill>
        <p:spPr>
          <a:xfrm>
            <a:off x="2362200" y="1190625"/>
            <a:ext cx="3850984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84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Property under Inversion Operation</a:t>
            </a:r>
            <a:endParaRPr/>
          </a:p>
        </p:txBody>
      </p:sp>
      <p:sp>
        <p:nvSpPr>
          <p:cNvPr id="1503" name="Google Shape;1503;p84"/>
          <p:cNvSpPr txBox="1"/>
          <p:nvPr/>
        </p:nvSpPr>
        <p:spPr>
          <a:xfrm>
            <a:off x="639763" y="1676400"/>
            <a:ext cx="129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None/>
            </a:pPr>
            <a:r>
              <a:rPr b="0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Transaction 1</a:t>
            </a:r>
            <a:endParaRPr/>
          </a:p>
        </p:txBody>
      </p:sp>
      <p:sp>
        <p:nvSpPr>
          <p:cNvPr id="1504" name="Google Shape;1504;p84"/>
          <p:cNvSpPr txBox="1"/>
          <p:nvPr/>
        </p:nvSpPr>
        <p:spPr>
          <a:xfrm>
            <a:off x="639763" y="4876800"/>
            <a:ext cx="129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None/>
            </a:pPr>
            <a:r>
              <a:rPr b="0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Transaction N</a:t>
            </a:r>
            <a:endParaRPr/>
          </a:p>
        </p:txBody>
      </p:sp>
      <p:cxnSp>
        <p:nvCxnSpPr>
          <p:cNvPr id="1505" name="Google Shape;1505;p84"/>
          <p:cNvCxnSpPr/>
          <p:nvPr/>
        </p:nvCxnSpPr>
        <p:spPr>
          <a:xfrm>
            <a:off x="1935163" y="1828800"/>
            <a:ext cx="381000" cy="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6" name="Google Shape;1506;p84"/>
          <p:cNvCxnSpPr/>
          <p:nvPr/>
        </p:nvCxnSpPr>
        <p:spPr>
          <a:xfrm>
            <a:off x="1935163" y="5029200"/>
            <a:ext cx="381000" cy="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7" name="Google Shape;1507;p84"/>
          <p:cNvSpPr txBox="1"/>
          <p:nvPr/>
        </p:nvSpPr>
        <p:spPr>
          <a:xfrm>
            <a:off x="1066800" y="2286000"/>
            <a:ext cx="533400" cy="2381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b="1" lang="en-US"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lnSpc>
                <a:spcPct val="1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b="1" lang="en-US"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lnSpc>
                <a:spcPct val="1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b="1" lang="en-US"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lnSpc>
                <a:spcPct val="1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b="1" lang="en-US"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lnSpc>
                <a:spcPct val="1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b="1" lang="en-US"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pic>
        <p:nvPicPr>
          <p:cNvPr id="1508" name="Google Shape;1508;p84"/>
          <p:cNvPicPr preferRelativeResize="0"/>
          <p:nvPr/>
        </p:nvPicPr>
        <p:blipFill rotWithShape="1">
          <a:blip r:embed="rId3">
            <a:alphaModFix/>
          </a:blip>
          <a:srcRect b="0" l="7115" r="0" t="0"/>
          <a:stretch/>
        </p:blipFill>
        <p:spPr>
          <a:xfrm>
            <a:off x="2362200" y="1190625"/>
            <a:ext cx="3850984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9" name="Google Shape;1509;p84"/>
          <p:cNvSpPr txBox="1"/>
          <p:nvPr/>
        </p:nvSpPr>
        <p:spPr>
          <a:xfrm>
            <a:off x="914400" y="5762626"/>
            <a:ext cx="685799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Correlation:                  -0.1667                                    -0.1667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IS/cosine                          0.0                                        0.825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85"/>
          <p:cNvSpPr txBox="1"/>
          <p:nvPr/>
        </p:nvSpPr>
        <p:spPr>
          <a:xfrm>
            <a:off x="609600" y="3276600"/>
            <a:ext cx="8077200" cy="2123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b="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Invariant measures:</a:t>
            </a:r>
            <a:endParaRPr/>
          </a:p>
          <a:p>
            <a:pPr indent="-114300" lvl="1" marL="457200" marR="0" rtl="0" algn="l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cosine, Jaccard, All-confidence, confidence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b="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Non-invariant measures:</a:t>
            </a:r>
            <a:endParaRPr/>
          </a:p>
          <a:p>
            <a:pPr indent="-114300" lvl="1" marL="457200" marR="0" rtl="0" algn="l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correlation, Interest/Lift, odds ratio, etc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5" name="Google Shape;1515;p85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Property under Null Addition</a:t>
            </a:r>
            <a:endParaRPr/>
          </a:p>
        </p:txBody>
      </p:sp>
      <p:pic>
        <p:nvPicPr>
          <p:cNvPr id="1516" name="Google Shape;1516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1295400"/>
            <a:ext cx="7086811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7" name="Google Shape;1517;p85"/>
          <p:cNvSpPr/>
          <p:nvPr/>
        </p:nvSpPr>
        <p:spPr>
          <a:xfrm>
            <a:off x="3810000" y="2057400"/>
            <a:ext cx="952500" cy="3810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86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Property under Row/Column Scaling</a:t>
            </a:r>
            <a:endParaRPr/>
          </a:p>
        </p:txBody>
      </p:sp>
      <p:graphicFrame>
        <p:nvGraphicFramePr>
          <p:cNvPr id="1523" name="Google Shape;1523;p86"/>
          <p:cNvGraphicFramePr/>
          <p:nvPr/>
        </p:nvGraphicFramePr>
        <p:xfrm>
          <a:off x="838200" y="1981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{39AA0C12-EE51-481E-AFF1-C85D75793B25}</a:tableStyleId>
              </a:tblPr>
              <a:tblGrid>
                <a:gridCol w="838200"/>
                <a:gridCol w="990600"/>
                <a:gridCol w="914400"/>
                <a:gridCol w="838200"/>
              </a:tblGrid>
              <a:tr h="419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Male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Female</a:t>
                      </a:r>
                      <a:endParaRPr b="0" i="0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High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  <a:endParaRPr b="0" baseline="-25000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</a:t>
                      </a:r>
                      <a:endParaRPr b="0" baseline="-25000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Low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40</a:t>
                      </a:r>
                      <a:endParaRPr b="0" baseline="-25000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b="0" baseline="-25000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</a:t>
                      </a:r>
                      <a:endParaRPr b="0" baseline="-25000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70</a:t>
                      </a:r>
                      <a:endParaRPr b="0" baseline="-25000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30</a:t>
                      </a:r>
                      <a:endParaRPr b="0" baseline="-25000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524" name="Google Shape;1524;p86"/>
          <p:cNvGraphicFramePr/>
          <p:nvPr/>
        </p:nvGraphicFramePr>
        <p:xfrm>
          <a:off x="4876800" y="1981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{39AA0C12-EE51-481E-AFF1-C85D75793B25}</a:tableStyleId>
              </a:tblPr>
              <a:tblGrid>
                <a:gridCol w="838200"/>
                <a:gridCol w="990600"/>
                <a:gridCol w="914400"/>
                <a:gridCol w="838200"/>
              </a:tblGrid>
              <a:tr h="419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Male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Female</a:t>
                      </a:r>
                      <a:endParaRPr b="0" i="0"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High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60</a:t>
                      </a:r>
                      <a:endParaRPr b="0" baseline="-25000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120</a:t>
                      </a:r>
                      <a:endParaRPr b="0" baseline="-25000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Low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80</a:t>
                      </a:r>
                      <a:endParaRPr b="0" baseline="-25000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110</a:t>
                      </a:r>
                      <a:endParaRPr b="0" baseline="-25000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140</a:t>
                      </a:r>
                      <a:endParaRPr b="0" baseline="-25000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90</a:t>
                      </a:r>
                      <a:endParaRPr b="0" baseline="-25000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230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25" name="Google Shape;1525;p86"/>
          <p:cNvSpPr txBox="1"/>
          <p:nvPr/>
        </p:nvSpPr>
        <p:spPr>
          <a:xfrm>
            <a:off x="304800" y="1219200"/>
            <a:ext cx="769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b="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Grade-Gender Example (Mosteller, 1968):</a:t>
            </a:r>
            <a:endParaRPr/>
          </a:p>
        </p:txBody>
      </p:sp>
      <p:sp>
        <p:nvSpPr>
          <p:cNvPr id="1526" name="Google Shape;1526;p86"/>
          <p:cNvSpPr txBox="1"/>
          <p:nvPr/>
        </p:nvSpPr>
        <p:spPr>
          <a:xfrm>
            <a:off x="381000" y="4343400"/>
            <a:ext cx="7696200" cy="3108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Mosteller</a:t>
            </a:r>
            <a:r>
              <a:rPr b="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br>
              <a:rPr b="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Underlying association should be independent of</a:t>
            </a:r>
            <a:br>
              <a:rPr b="0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the relative number of male and female students</a:t>
            </a:r>
            <a:br>
              <a:rPr b="0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in the samples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b="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Odds-Ratio ((f</a:t>
            </a:r>
            <a:r>
              <a:rPr b="0" baseline="-2500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11+</a:t>
            </a:r>
            <a:r>
              <a:rPr b="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-2500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r>
              <a:rPr b="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)/(f</a:t>
            </a:r>
            <a:r>
              <a:rPr b="0" baseline="-2500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10+</a:t>
            </a:r>
            <a:r>
              <a:rPr b="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-2500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b="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)) has this property</a:t>
            </a:r>
            <a:endParaRPr b="0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b="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has this property</a:t>
            </a:r>
            <a:endParaRPr b="0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27" name="Google Shape;1527;p86"/>
          <p:cNvCxnSpPr/>
          <p:nvPr/>
        </p:nvCxnSpPr>
        <p:spPr>
          <a:xfrm>
            <a:off x="6170613" y="3729038"/>
            <a:ext cx="0" cy="384175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8" name="Google Shape;1528;p86"/>
          <p:cNvCxnSpPr/>
          <p:nvPr/>
        </p:nvCxnSpPr>
        <p:spPr>
          <a:xfrm>
            <a:off x="7086600" y="3733800"/>
            <a:ext cx="0" cy="384175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9" name="Google Shape;1529;p86"/>
          <p:cNvSpPr txBox="1"/>
          <p:nvPr/>
        </p:nvSpPr>
        <p:spPr>
          <a:xfrm>
            <a:off x="5943600" y="4114800"/>
            <a:ext cx="6096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</a:pPr>
            <a:r>
              <a:rPr b="0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2x</a:t>
            </a:r>
            <a:endParaRPr/>
          </a:p>
        </p:txBody>
      </p:sp>
      <p:sp>
        <p:nvSpPr>
          <p:cNvPr id="1530" name="Google Shape;1530;p86"/>
          <p:cNvSpPr txBox="1"/>
          <p:nvPr/>
        </p:nvSpPr>
        <p:spPr>
          <a:xfrm>
            <a:off x="6858000" y="4114800"/>
            <a:ext cx="6096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</a:pPr>
            <a:r>
              <a:rPr b="0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3x</a:t>
            </a:r>
            <a:endParaRPr b="0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87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Property under Row/Column Scaling</a:t>
            </a:r>
            <a:endParaRPr/>
          </a:p>
        </p:txBody>
      </p:sp>
      <p:graphicFrame>
        <p:nvGraphicFramePr>
          <p:cNvPr id="1536" name="Google Shape;1536;p87"/>
          <p:cNvGraphicFramePr/>
          <p:nvPr/>
        </p:nvGraphicFramePr>
        <p:xfrm>
          <a:off x="838200" y="1981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{39AA0C12-EE51-481E-AFF1-C85D75793B25}</a:tableStyleId>
              </a:tblPr>
              <a:tblGrid>
                <a:gridCol w="838200"/>
                <a:gridCol w="990600"/>
                <a:gridCol w="914400"/>
                <a:gridCol w="838200"/>
              </a:tblGrid>
              <a:tr h="419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Covid-Positive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Covid-Free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Mask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30</a:t>
                      </a:r>
                      <a:endParaRPr b="0" baseline="-25000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</a:t>
                      </a:r>
                      <a:endParaRPr b="0" baseline="-25000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No-Mask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40</a:t>
                      </a:r>
                      <a:endParaRPr b="0" baseline="-25000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b="0" baseline="-25000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</a:t>
                      </a:r>
                      <a:endParaRPr b="0" baseline="-25000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60</a:t>
                      </a:r>
                      <a:endParaRPr b="0" baseline="-25000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40</a:t>
                      </a:r>
                      <a:endParaRPr b="0" baseline="-25000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37" name="Google Shape;1537;p87"/>
          <p:cNvSpPr txBox="1"/>
          <p:nvPr/>
        </p:nvSpPr>
        <p:spPr>
          <a:xfrm>
            <a:off x="304800" y="1219200"/>
            <a:ext cx="92202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b="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Relationship between Mask use and susceptibility to Covid:</a:t>
            </a:r>
            <a:endParaRPr b="0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8" name="Google Shape;1538;p87"/>
          <p:cNvSpPr txBox="1"/>
          <p:nvPr/>
        </p:nvSpPr>
        <p:spPr>
          <a:xfrm>
            <a:off x="381000" y="4400252"/>
            <a:ext cx="8382000" cy="2000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Mosteller</a:t>
            </a:r>
            <a:r>
              <a:rPr b="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br>
              <a:rPr b="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Underlying association should be independent of</a:t>
            </a:r>
            <a:br>
              <a:rPr b="0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the relative number of Covid-positive and Covid-free subjects</a:t>
            </a:r>
            <a:br>
              <a:rPr b="0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b="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Odds-Ratio ((f</a:t>
            </a:r>
            <a:r>
              <a:rPr b="0" baseline="-2500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11+</a:t>
            </a:r>
            <a:r>
              <a:rPr b="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-2500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r>
              <a:rPr b="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)/(f</a:t>
            </a:r>
            <a:r>
              <a:rPr b="0" baseline="-2500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10+</a:t>
            </a:r>
            <a:r>
              <a:rPr b="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-2500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b="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)) has this property</a:t>
            </a:r>
            <a:endParaRPr b="0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9" name="Google Shape;1539;p87"/>
          <p:cNvCxnSpPr/>
          <p:nvPr/>
        </p:nvCxnSpPr>
        <p:spPr>
          <a:xfrm>
            <a:off x="6170613" y="3729038"/>
            <a:ext cx="0" cy="384175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0" name="Google Shape;1540;p87"/>
          <p:cNvCxnSpPr/>
          <p:nvPr/>
        </p:nvCxnSpPr>
        <p:spPr>
          <a:xfrm>
            <a:off x="7086600" y="3733800"/>
            <a:ext cx="0" cy="384175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41" name="Google Shape;1541;p87"/>
          <p:cNvSpPr txBox="1"/>
          <p:nvPr/>
        </p:nvSpPr>
        <p:spPr>
          <a:xfrm>
            <a:off x="5943600" y="4114800"/>
            <a:ext cx="6096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</a:pPr>
            <a:r>
              <a:rPr b="0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2x</a:t>
            </a:r>
            <a:endParaRPr/>
          </a:p>
        </p:txBody>
      </p:sp>
      <p:sp>
        <p:nvSpPr>
          <p:cNvPr id="1542" name="Google Shape;1542;p87"/>
          <p:cNvSpPr txBox="1"/>
          <p:nvPr/>
        </p:nvSpPr>
        <p:spPr>
          <a:xfrm>
            <a:off x="6858000" y="4114800"/>
            <a:ext cx="6096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</a:pPr>
            <a:r>
              <a:rPr b="0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10x</a:t>
            </a:r>
            <a:endParaRPr b="0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43" name="Google Shape;1543;p87"/>
          <p:cNvGraphicFramePr/>
          <p:nvPr/>
        </p:nvGraphicFramePr>
        <p:xfrm>
          <a:off x="4572000" y="19964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{39AA0C12-EE51-481E-AFF1-C85D75793B25}</a:tableStyleId>
              </a:tblPr>
              <a:tblGrid>
                <a:gridCol w="838200"/>
                <a:gridCol w="990600"/>
                <a:gridCol w="914400"/>
                <a:gridCol w="838200"/>
              </a:tblGrid>
              <a:tr h="419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Covid-Positive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Covid-Free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Mask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300</a:t>
                      </a:r>
                      <a:endParaRPr b="0" baseline="-25000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340</a:t>
                      </a:r>
                      <a:endParaRPr b="0" baseline="-25000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No-Mask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80</a:t>
                      </a:r>
                      <a:endParaRPr b="0" baseline="-25000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</a:t>
                      </a:r>
                      <a:endParaRPr b="0" baseline="-25000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180</a:t>
                      </a:r>
                      <a:endParaRPr b="0" baseline="-25000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120</a:t>
                      </a:r>
                      <a:endParaRPr b="0" baseline="-25000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400</a:t>
                      </a:r>
                      <a:endParaRPr b="0" baseline="-25000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7B9C"/>
                        </a:buClr>
                        <a:buSzPts val="135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520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88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Different Measures have Different Properties</a:t>
            </a:r>
            <a:endParaRPr/>
          </a:p>
        </p:txBody>
      </p:sp>
      <p:pic>
        <p:nvPicPr>
          <p:cNvPr id="1549" name="Google Shape;1549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524000"/>
            <a:ext cx="7353727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89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Simpson’s Paradox</a:t>
            </a:r>
            <a:endParaRPr/>
          </a:p>
        </p:txBody>
      </p:sp>
      <p:sp>
        <p:nvSpPr>
          <p:cNvPr id="1555" name="Google Shape;1555;p89"/>
          <p:cNvSpPr txBox="1"/>
          <p:nvPr>
            <p:ph idx="1" type="body"/>
          </p:nvPr>
        </p:nvSpPr>
        <p:spPr>
          <a:xfrm>
            <a:off x="411163" y="1143000"/>
            <a:ext cx="83185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292100" lvl="0" marL="2921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Observed relationship in data may be influenced by the presence of other confounding factors (hidden variables)</a:t>
            </a:r>
            <a:endParaRPr/>
          </a:p>
          <a:p>
            <a:pPr indent="-342900" lvl="1" marL="800100" rtl="0" algn="l">
              <a:spcBef>
                <a:spcPts val="64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Hidden variables may cause the observed relationship to disappear or reverse its direction!</a:t>
            </a:r>
            <a:endParaRPr/>
          </a:p>
          <a:p>
            <a:pPr indent="-190500" lvl="1" marL="8001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-292100" lvl="0" marL="292100" rtl="0" algn="l">
              <a:spcBef>
                <a:spcPts val="68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Proper stratification is needed to avoid generating spurious patterns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Frequent Itemset Generation</a:t>
            </a:r>
            <a:endParaRPr/>
          </a:p>
        </p:txBody>
      </p:sp>
      <p:graphicFrame>
        <p:nvGraphicFramePr>
          <p:cNvPr id="122" name="Google Shape;122;p9"/>
          <p:cNvGraphicFramePr/>
          <p:nvPr/>
        </p:nvGraphicFramePr>
        <p:xfrm>
          <a:off x="304800" y="990600"/>
          <a:ext cx="7034213" cy="5313363"/>
        </p:xfrm>
        <a:graphic>
          <a:graphicData uri="http://schemas.openxmlformats.org/presentationml/2006/ole">
            <mc:AlternateContent>
              <mc:Choice Requires="v">
                <p:oleObj r:id="rId4" imgH="5313363" imgW="7034213" progId="Visio.Drawing.6" spid="_x0000_s1">
                  <p:embed/>
                </p:oleObj>
              </mc:Choice>
              <mc:Fallback>
                <p:oleObj r:id="rId5" imgH="5313363" imgW="7034213" progId="Visio.Drawing.6">
                  <p:embed/>
                  <p:pic>
                    <p:nvPicPr>
                      <p:cNvPr id="122" name="Google Shape;122;p9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304800" y="990600"/>
                        <a:ext cx="7034213" cy="5313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" name="Google Shape;123;p9"/>
          <p:cNvSpPr txBox="1"/>
          <p:nvPr/>
        </p:nvSpPr>
        <p:spPr>
          <a:xfrm>
            <a:off x="6248400" y="5257800"/>
            <a:ext cx="2743200" cy="1006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Given d items, there are 2</a:t>
            </a:r>
            <a:r>
              <a:rPr b="1" baseline="3000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possible candidate itemsets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90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Simpson’s Paradox</a:t>
            </a:r>
            <a:endParaRPr/>
          </a:p>
        </p:txBody>
      </p:sp>
      <p:sp>
        <p:nvSpPr>
          <p:cNvPr id="1561" name="Google Shape;1561;p90"/>
          <p:cNvSpPr txBox="1"/>
          <p:nvPr>
            <p:ph idx="1" type="body"/>
          </p:nvPr>
        </p:nvSpPr>
        <p:spPr>
          <a:xfrm>
            <a:off x="411163" y="1143000"/>
            <a:ext cx="83185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292100" lvl="0" marL="2921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Recovery rate from Covid</a:t>
            </a:r>
            <a:endParaRPr/>
          </a:p>
          <a:p>
            <a:pPr indent="-342900" lvl="1" marL="800100" rtl="0" algn="l">
              <a:spcBef>
                <a:spcPts val="64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Hospital A:  80%</a:t>
            </a:r>
            <a:endParaRPr/>
          </a:p>
          <a:p>
            <a:pPr indent="-342900" lvl="1" marL="800100" rtl="0" algn="l">
              <a:spcBef>
                <a:spcPts val="64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Hospital B:  90%</a:t>
            </a:r>
            <a:endParaRPr/>
          </a:p>
          <a:p>
            <a:pPr indent="-292100" lvl="0" marL="292100" rtl="0" algn="l">
              <a:spcBef>
                <a:spcPts val="68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Which hospital is better?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91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Simpson’s Paradox</a:t>
            </a:r>
            <a:endParaRPr/>
          </a:p>
        </p:txBody>
      </p:sp>
      <p:sp>
        <p:nvSpPr>
          <p:cNvPr id="1567" name="Google Shape;1567;p91"/>
          <p:cNvSpPr txBox="1"/>
          <p:nvPr>
            <p:ph idx="1" type="body"/>
          </p:nvPr>
        </p:nvSpPr>
        <p:spPr>
          <a:xfrm>
            <a:off x="411163" y="1143000"/>
            <a:ext cx="83185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292100" lvl="0" marL="2921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Recovery rate from Covid</a:t>
            </a:r>
            <a:endParaRPr/>
          </a:p>
          <a:p>
            <a:pPr indent="-342900" lvl="1" marL="800100" rtl="0" algn="l">
              <a:spcBef>
                <a:spcPts val="64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Hospital A:  80%</a:t>
            </a:r>
            <a:endParaRPr/>
          </a:p>
          <a:p>
            <a:pPr indent="-342900" lvl="1" marL="800100" rtl="0" algn="l">
              <a:spcBef>
                <a:spcPts val="64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Hospital B:  90%</a:t>
            </a:r>
            <a:endParaRPr/>
          </a:p>
          <a:p>
            <a:pPr indent="-292100" lvl="0" marL="292100" rtl="0" algn="l">
              <a:spcBef>
                <a:spcPts val="68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Which hospital is better?</a:t>
            </a:r>
            <a:endParaRPr/>
          </a:p>
          <a:p>
            <a:pPr indent="-292100" lvl="0" marL="292100" rtl="0" algn="l">
              <a:spcBef>
                <a:spcPts val="68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Covid recovery rate on older population</a:t>
            </a:r>
            <a:endParaRPr/>
          </a:p>
          <a:p>
            <a:pPr indent="-342900" lvl="1" marL="800100" rtl="0" algn="l">
              <a:spcBef>
                <a:spcPts val="64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Hospital A:  50%</a:t>
            </a:r>
            <a:endParaRPr/>
          </a:p>
          <a:p>
            <a:pPr indent="-342900" lvl="1" marL="800100" rtl="0" algn="l">
              <a:spcBef>
                <a:spcPts val="64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Hospital B:  30%</a:t>
            </a:r>
            <a:endParaRPr/>
          </a:p>
          <a:p>
            <a:pPr indent="-292100" lvl="0" marL="292100" rtl="0" algn="l">
              <a:spcBef>
                <a:spcPts val="68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Covid recovery rate on younger population</a:t>
            </a:r>
            <a:endParaRPr/>
          </a:p>
          <a:p>
            <a:pPr indent="-342900" lvl="1" marL="800100" rtl="0" algn="l">
              <a:spcBef>
                <a:spcPts val="64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Hospital A:  99%</a:t>
            </a:r>
            <a:endParaRPr/>
          </a:p>
          <a:p>
            <a:pPr indent="-342900" lvl="1" marL="800100" rtl="0" algn="l">
              <a:spcBef>
                <a:spcPts val="64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Hospital B:  98%</a:t>
            </a:r>
            <a:endParaRPr/>
          </a:p>
          <a:p>
            <a:pPr indent="-158750" lvl="0" marL="292100" rtl="0" algn="l">
              <a:spcBef>
                <a:spcPts val="68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92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Simpson’s Paradox</a:t>
            </a:r>
            <a:endParaRPr/>
          </a:p>
        </p:txBody>
      </p:sp>
      <p:sp>
        <p:nvSpPr>
          <p:cNvPr id="1573" name="Google Shape;1573;p92"/>
          <p:cNvSpPr txBox="1"/>
          <p:nvPr>
            <p:ph idx="1" type="body"/>
          </p:nvPr>
        </p:nvSpPr>
        <p:spPr>
          <a:xfrm>
            <a:off x="411163" y="1143000"/>
            <a:ext cx="83185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292100" lvl="0" marL="2921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 Covid-19 death: (per 100,000 of population)</a:t>
            </a:r>
            <a:endParaRPr/>
          </a:p>
          <a:p>
            <a:pPr indent="-342900" lvl="1" marL="800100" rtl="0" algn="l">
              <a:spcBef>
                <a:spcPts val="64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County A: 15</a:t>
            </a:r>
            <a:endParaRPr/>
          </a:p>
          <a:p>
            <a:pPr indent="-342900" lvl="1" marL="800100" rtl="0" algn="l">
              <a:spcBef>
                <a:spcPts val="64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County B:  10</a:t>
            </a:r>
            <a:endParaRPr/>
          </a:p>
          <a:p>
            <a:pPr indent="-292100" lvl="0" marL="292100" rtl="0" algn="l">
              <a:spcBef>
                <a:spcPts val="68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Which state is managing the pandemic better?</a:t>
            </a:r>
            <a:endParaRPr/>
          </a:p>
          <a:p>
            <a:pPr indent="-158750" lvl="0" marL="292100" rtl="0" algn="l">
              <a:spcBef>
                <a:spcPts val="68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93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Simpson’s Paradox</a:t>
            </a:r>
            <a:endParaRPr/>
          </a:p>
        </p:txBody>
      </p:sp>
      <p:sp>
        <p:nvSpPr>
          <p:cNvPr id="1579" name="Google Shape;1579;p93"/>
          <p:cNvSpPr txBox="1"/>
          <p:nvPr>
            <p:ph idx="1" type="body"/>
          </p:nvPr>
        </p:nvSpPr>
        <p:spPr>
          <a:xfrm>
            <a:off x="411163" y="1143000"/>
            <a:ext cx="83185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292100" lvl="0" marL="2921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 Covid-19 death: (per 100,000 of population)</a:t>
            </a:r>
            <a:endParaRPr/>
          </a:p>
          <a:p>
            <a:pPr indent="-342900" lvl="1" marL="800100" rtl="0" algn="l">
              <a:spcBef>
                <a:spcPts val="64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County A: 15</a:t>
            </a:r>
            <a:endParaRPr/>
          </a:p>
          <a:p>
            <a:pPr indent="-342900" lvl="1" marL="800100" rtl="0" algn="l">
              <a:spcBef>
                <a:spcPts val="64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County B:  10</a:t>
            </a:r>
            <a:endParaRPr/>
          </a:p>
          <a:p>
            <a:pPr indent="-292100" lvl="0" marL="292100" rtl="0" algn="l">
              <a:spcBef>
                <a:spcPts val="68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Which state is managing the pandemic better?</a:t>
            </a:r>
            <a:endParaRPr/>
          </a:p>
          <a:p>
            <a:pPr indent="-292100" lvl="0" marL="292100" rtl="0" algn="l">
              <a:spcBef>
                <a:spcPts val="68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Covid death rate on older population</a:t>
            </a:r>
            <a:endParaRPr/>
          </a:p>
          <a:p>
            <a:pPr indent="-342900" lvl="1" marL="800100" rtl="0" algn="l">
              <a:spcBef>
                <a:spcPts val="64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County A: 20</a:t>
            </a:r>
            <a:endParaRPr/>
          </a:p>
          <a:p>
            <a:pPr indent="-342900" lvl="1" marL="800100" rtl="0" algn="l">
              <a:spcBef>
                <a:spcPts val="64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County B:  40</a:t>
            </a:r>
            <a:endParaRPr/>
          </a:p>
          <a:p>
            <a:pPr indent="-292100" lvl="0" marL="292100" rtl="0" algn="l">
              <a:spcBef>
                <a:spcPts val="68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Covid death rate on younger population</a:t>
            </a:r>
            <a:endParaRPr/>
          </a:p>
          <a:p>
            <a:pPr indent="-342900" lvl="1" marL="800100" rtl="0" algn="l">
              <a:spcBef>
                <a:spcPts val="64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County A:  2</a:t>
            </a:r>
            <a:endParaRPr/>
          </a:p>
          <a:p>
            <a:pPr indent="-342900" lvl="1" marL="800100" rtl="0" algn="l">
              <a:spcBef>
                <a:spcPts val="64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County  B:  5</a:t>
            </a:r>
            <a:endParaRPr/>
          </a:p>
          <a:p>
            <a:pPr indent="-158750" lvl="0" marL="292100" rtl="0" algn="l">
              <a:spcBef>
                <a:spcPts val="68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94"/>
          <p:cNvSpPr txBox="1"/>
          <p:nvPr>
            <p:ph idx="4294967295"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Effect of Support Distribution on Association Mining</a:t>
            </a:r>
            <a:endParaRPr/>
          </a:p>
        </p:txBody>
      </p:sp>
      <p:sp>
        <p:nvSpPr>
          <p:cNvPr id="1585" name="Google Shape;1585;p94"/>
          <p:cNvSpPr txBox="1"/>
          <p:nvPr>
            <p:ph idx="4294967295" type="body"/>
          </p:nvPr>
        </p:nvSpPr>
        <p:spPr>
          <a:xfrm>
            <a:off x="411163" y="1143000"/>
            <a:ext cx="83185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292100" lvl="0" marL="2921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Many real data sets have skewed support distribution</a:t>
            </a:r>
            <a:endParaRPr/>
          </a:p>
        </p:txBody>
      </p:sp>
      <p:pic>
        <p:nvPicPr>
          <p:cNvPr id="1586" name="Google Shape;1586;p94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5312" l="0" r="0" t="2753"/>
          <a:stretch/>
        </p:blipFill>
        <p:spPr>
          <a:xfrm>
            <a:off x="2743200" y="1905000"/>
            <a:ext cx="5562600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7" name="Google Shape;1587;p94"/>
          <p:cNvSpPr txBox="1"/>
          <p:nvPr/>
        </p:nvSpPr>
        <p:spPr>
          <a:xfrm>
            <a:off x="304800" y="3657600"/>
            <a:ext cx="1905000" cy="91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Support distribution of a retail data set</a:t>
            </a:r>
            <a:endParaRPr/>
          </a:p>
        </p:txBody>
      </p:sp>
      <p:sp>
        <p:nvSpPr>
          <p:cNvPr id="1588" name="Google Shape;1588;p94"/>
          <p:cNvSpPr txBox="1"/>
          <p:nvPr/>
        </p:nvSpPr>
        <p:spPr>
          <a:xfrm>
            <a:off x="4800600" y="6019800"/>
            <a:ext cx="2438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Rank of item (in log scale)</a:t>
            </a:r>
            <a:endParaRPr/>
          </a:p>
        </p:txBody>
      </p:sp>
      <p:sp>
        <p:nvSpPr>
          <p:cNvPr id="1589" name="Google Shape;1589;p94"/>
          <p:cNvSpPr/>
          <p:nvPr/>
        </p:nvSpPr>
        <p:spPr>
          <a:xfrm>
            <a:off x="3886200" y="2286000"/>
            <a:ext cx="2133600" cy="914400"/>
          </a:xfrm>
          <a:prstGeom prst="cloudCallout">
            <a:avLst>
              <a:gd fmla="val -43750" name="adj1"/>
              <a:gd fmla="val 70000" name="adj2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Arial"/>
              <a:buNone/>
            </a:pPr>
            <a:r>
              <a:rPr b="1" lang="en-US" sz="1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Few items with high support</a:t>
            </a:r>
            <a:endParaRPr/>
          </a:p>
        </p:txBody>
      </p:sp>
      <p:sp>
        <p:nvSpPr>
          <p:cNvPr id="1590" name="Google Shape;1590;p94"/>
          <p:cNvSpPr/>
          <p:nvPr/>
        </p:nvSpPr>
        <p:spPr>
          <a:xfrm>
            <a:off x="5410200" y="3429000"/>
            <a:ext cx="1828800" cy="1066800"/>
          </a:xfrm>
          <a:prstGeom prst="cloudCallout">
            <a:avLst>
              <a:gd fmla="val 12500" name="adj1"/>
              <a:gd fmla="val 152528" name="adj2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Arial"/>
              <a:buNone/>
            </a:pPr>
            <a:r>
              <a:rPr b="1" lang="en-US" sz="1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Many items with low support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95"/>
          <p:cNvSpPr txBox="1"/>
          <p:nvPr>
            <p:ph idx="4294967295"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Effect of Support Distribution</a:t>
            </a:r>
            <a:endParaRPr/>
          </a:p>
        </p:txBody>
      </p:sp>
      <p:sp>
        <p:nvSpPr>
          <p:cNvPr id="1596" name="Google Shape;1596;p95"/>
          <p:cNvSpPr txBox="1"/>
          <p:nvPr>
            <p:ph idx="4294967295" type="body"/>
          </p:nvPr>
        </p:nvSpPr>
        <p:spPr>
          <a:xfrm>
            <a:off x="411163" y="1143000"/>
            <a:ext cx="83185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292100" lvl="0" marL="2921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Difficult to set the appropriate </a:t>
            </a:r>
            <a:r>
              <a:rPr i="1" lang="en-US"/>
              <a:t>minsup</a:t>
            </a:r>
            <a:r>
              <a:rPr lang="en-US"/>
              <a:t> threshold</a:t>
            </a:r>
            <a:endParaRPr/>
          </a:p>
          <a:p>
            <a:pPr indent="-342900" lvl="1" marL="800100" rtl="0" algn="l">
              <a:spcBef>
                <a:spcPts val="64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If </a:t>
            </a:r>
            <a:r>
              <a:rPr i="1" lang="en-US"/>
              <a:t>minsup</a:t>
            </a:r>
            <a:r>
              <a:rPr lang="en-US"/>
              <a:t> is too high, we could miss itemsets involving interesting rare items (e.g., {caviar, vodka})</a:t>
            </a:r>
            <a:endParaRPr/>
          </a:p>
          <a:p>
            <a:pPr indent="-342900" lvl="1" marL="800100" rtl="0" algn="l">
              <a:spcBef>
                <a:spcPts val="64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/>
          </a:p>
          <a:p>
            <a:pPr indent="-342900" lvl="1" marL="800100" rtl="0" algn="l">
              <a:spcBef>
                <a:spcPts val="64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If </a:t>
            </a:r>
            <a:r>
              <a:rPr i="1" lang="en-US"/>
              <a:t>minsup</a:t>
            </a:r>
            <a:r>
              <a:rPr lang="en-US"/>
              <a:t> is too low, it is computationally expensive and the number of itemsets is very large</a:t>
            </a:r>
            <a:endParaRPr/>
          </a:p>
          <a:p>
            <a:pPr indent="-190500" lvl="1" marL="800100" rtl="0" algn="l">
              <a:spcBef>
                <a:spcPts val="64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96"/>
          <p:cNvSpPr txBox="1"/>
          <p:nvPr>
            <p:ph idx="4294967295"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Cross-Support Patterns</a:t>
            </a:r>
            <a:endParaRPr/>
          </a:p>
        </p:txBody>
      </p:sp>
      <p:pic>
        <p:nvPicPr>
          <p:cNvPr descr="suppdist" id="1602" name="Google Shape;1602;p96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9784"/>
          <a:stretch/>
        </p:blipFill>
        <p:spPr>
          <a:xfrm>
            <a:off x="228600" y="2133600"/>
            <a:ext cx="4572000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3" name="Google Shape;1603;p96"/>
          <p:cNvSpPr txBox="1"/>
          <p:nvPr/>
        </p:nvSpPr>
        <p:spPr>
          <a:xfrm>
            <a:off x="4114800" y="5715000"/>
            <a:ext cx="6858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milk</a:t>
            </a:r>
            <a:endParaRPr/>
          </a:p>
        </p:txBody>
      </p:sp>
      <p:cxnSp>
        <p:nvCxnSpPr>
          <p:cNvPr id="1604" name="Google Shape;1604;p96"/>
          <p:cNvCxnSpPr/>
          <p:nvPr/>
        </p:nvCxnSpPr>
        <p:spPr>
          <a:xfrm rot="10800000">
            <a:off x="4419600" y="5181600"/>
            <a:ext cx="0" cy="533400"/>
          </a:xfrm>
          <a:prstGeom prst="straightConnector1">
            <a:avLst/>
          </a:prstGeom>
          <a:noFill/>
          <a:ln cap="flat" cmpd="sng" w="25400">
            <a:solidFill>
              <a:srgbClr val="FF33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5" name="Google Shape;1605;p96"/>
          <p:cNvCxnSpPr/>
          <p:nvPr/>
        </p:nvCxnSpPr>
        <p:spPr>
          <a:xfrm rot="10800000">
            <a:off x="1752600" y="5165725"/>
            <a:ext cx="0" cy="533400"/>
          </a:xfrm>
          <a:prstGeom prst="straightConnector1">
            <a:avLst/>
          </a:prstGeom>
          <a:noFill/>
          <a:ln cap="flat" cmpd="sng" w="25400">
            <a:solidFill>
              <a:srgbClr val="FF33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06" name="Google Shape;1606;p96"/>
          <p:cNvSpPr txBox="1"/>
          <p:nvPr/>
        </p:nvSpPr>
        <p:spPr>
          <a:xfrm>
            <a:off x="1295400" y="5699125"/>
            <a:ext cx="10668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caviar</a:t>
            </a:r>
            <a:endParaRPr/>
          </a:p>
        </p:txBody>
      </p:sp>
      <p:sp>
        <p:nvSpPr>
          <p:cNvPr id="1607" name="Google Shape;1607;p96"/>
          <p:cNvSpPr txBox="1"/>
          <p:nvPr/>
        </p:nvSpPr>
        <p:spPr>
          <a:xfrm>
            <a:off x="4953000" y="2162175"/>
            <a:ext cx="4114800" cy="2835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cross-support pattern involves items with varying degree of support</a:t>
            </a:r>
            <a:endParaRPr/>
          </a:p>
          <a:p>
            <a:pPr indent="-12700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b="0"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Example: {caviar,milk}</a:t>
            </a:r>
            <a:endParaRPr/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sz="2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b="0" lang="en-US" sz="20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How to avoid such patterns?</a:t>
            </a:r>
            <a:endParaRPr/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sz="2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97"/>
          <p:cNvSpPr txBox="1"/>
          <p:nvPr>
            <p:ph idx="4294967295"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Measure of Cross Support</a:t>
            </a:r>
            <a:endParaRPr/>
          </a:p>
        </p:txBody>
      </p:sp>
      <p:sp>
        <p:nvSpPr>
          <p:cNvPr id="1613" name="Google Shape;1613;p97"/>
          <p:cNvSpPr txBox="1"/>
          <p:nvPr>
            <p:ph idx="4294967295" type="body"/>
          </p:nvPr>
        </p:nvSpPr>
        <p:spPr>
          <a:xfrm>
            <a:off x="411163" y="1143000"/>
            <a:ext cx="8318500" cy="5181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438" r="0" t="-1646"/>
            </a:stretch>
          </a:blipFill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292100" lvl="0" marL="2921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 </a:t>
            </a:r>
            <a:endParaRPr/>
          </a:p>
        </p:txBody>
      </p:sp>
      <p:sp>
        <p:nvSpPr>
          <p:cNvPr id="1614" name="Google Shape;1614;p97"/>
          <p:cNvSpPr txBox="1"/>
          <p:nvPr/>
        </p:nvSpPr>
        <p:spPr>
          <a:xfrm>
            <a:off x="1295400" y="2438400"/>
            <a:ext cx="5758628" cy="99116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98"/>
          <p:cNvSpPr txBox="1"/>
          <p:nvPr>
            <p:ph idx="4294967295"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Confidence and Cross-Support Patterns</a:t>
            </a:r>
            <a:endParaRPr/>
          </a:p>
        </p:txBody>
      </p:sp>
      <p:pic>
        <p:nvPicPr>
          <p:cNvPr descr="suppdist" id="1620" name="Google Shape;1620;p98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9784"/>
          <a:stretch/>
        </p:blipFill>
        <p:spPr>
          <a:xfrm>
            <a:off x="228600" y="2133600"/>
            <a:ext cx="4572000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1" name="Google Shape;1621;p98"/>
          <p:cNvSpPr txBox="1"/>
          <p:nvPr/>
        </p:nvSpPr>
        <p:spPr>
          <a:xfrm>
            <a:off x="4114800" y="5715000"/>
            <a:ext cx="6858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milk</a:t>
            </a:r>
            <a:endParaRPr/>
          </a:p>
        </p:txBody>
      </p:sp>
      <p:cxnSp>
        <p:nvCxnSpPr>
          <p:cNvPr id="1622" name="Google Shape;1622;p98"/>
          <p:cNvCxnSpPr/>
          <p:nvPr/>
        </p:nvCxnSpPr>
        <p:spPr>
          <a:xfrm rot="10800000">
            <a:off x="4419600" y="5181600"/>
            <a:ext cx="0" cy="533400"/>
          </a:xfrm>
          <a:prstGeom prst="straightConnector1">
            <a:avLst/>
          </a:prstGeom>
          <a:noFill/>
          <a:ln cap="flat" cmpd="sng" w="25400">
            <a:solidFill>
              <a:srgbClr val="FF33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3" name="Google Shape;1623;p98"/>
          <p:cNvCxnSpPr/>
          <p:nvPr/>
        </p:nvCxnSpPr>
        <p:spPr>
          <a:xfrm rot="10800000">
            <a:off x="1752600" y="5165725"/>
            <a:ext cx="0" cy="533400"/>
          </a:xfrm>
          <a:prstGeom prst="straightConnector1">
            <a:avLst/>
          </a:prstGeom>
          <a:noFill/>
          <a:ln cap="flat" cmpd="sng" w="25400">
            <a:solidFill>
              <a:srgbClr val="FF33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24" name="Google Shape;1624;p98"/>
          <p:cNvSpPr txBox="1"/>
          <p:nvPr/>
        </p:nvSpPr>
        <p:spPr>
          <a:xfrm>
            <a:off x="1295400" y="5699125"/>
            <a:ext cx="10668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caviar</a:t>
            </a:r>
            <a:endParaRPr/>
          </a:p>
        </p:txBody>
      </p:sp>
      <p:sp>
        <p:nvSpPr>
          <p:cNvPr id="1625" name="Google Shape;1625;p98"/>
          <p:cNvSpPr txBox="1"/>
          <p:nvPr/>
        </p:nvSpPr>
        <p:spPr>
          <a:xfrm>
            <a:off x="4953000" y="1673225"/>
            <a:ext cx="4114800" cy="4185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Observation:</a:t>
            </a:r>
            <a:endParaRPr/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conf(caviar→milk) is very high</a:t>
            </a:r>
            <a:endParaRPr/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	but</a:t>
            </a:r>
            <a:endParaRPr/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conf(milk→caviar) is very low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0" sz="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0" sz="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Therefore,</a:t>
            </a:r>
            <a:endParaRPr b="1" sz="2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min( conf(caviar→milk),</a:t>
            </a:r>
            <a:br>
              <a:rPr b="0"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conf(milk→caviar) )</a:t>
            </a:r>
            <a:br>
              <a:rPr b="0"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br>
              <a:rPr b="0"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lang="en-US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is also very low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0" sz="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99"/>
          <p:cNvSpPr txBox="1"/>
          <p:nvPr>
            <p:ph idx="4294967295"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H-Confidence</a:t>
            </a:r>
            <a:endParaRPr/>
          </a:p>
        </p:txBody>
      </p:sp>
      <p:sp>
        <p:nvSpPr>
          <p:cNvPr id="1631" name="Google Shape;1631;p99"/>
          <p:cNvSpPr txBox="1"/>
          <p:nvPr>
            <p:ph idx="4294967295" type="body"/>
          </p:nvPr>
        </p:nvSpPr>
        <p:spPr>
          <a:xfrm>
            <a:off x="411163" y="1143000"/>
            <a:ext cx="8318500" cy="5181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732" r="0" t="-2939"/>
            </a:stretch>
          </a:blipFill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292100" lvl="0" marL="2921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C.BRev.FY97">
  <a:themeElements>
    <a:clrScheme name="">
      <a:dk1>
        <a:srgbClr val="000000"/>
      </a:dk1>
      <a:lt1>
        <a:srgbClr val="FFFFFF"/>
      </a:lt1>
      <a:dk2>
        <a:srgbClr val="006B61"/>
      </a:dk2>
      <a:lt2>
        <a:srgbClr val="C0C0C0"/>
      </a:lt2>
      <a:accent1>
        <a:srgbClr val="FF00FF"/>
      </a:accent1>
      <a:accent2>
        <a:srgbClr val="00C0C0"/>
      </a:accent2>
      <a:accent3>
        <a:srgbClr val="FFFFFF"/>
      </a:accent3>
      <a:accent4>
        <a:srgbClr val="000000"/>
      </a:accent4>
      <a:accent5>
        <a:srgbClr val="FFAAFF"/>
      </a:accent5>
      <a:accent6>
        <a:srgbClr val="00AEAE"/>
      </a:accent6>
      <a:hlink>
        <a:srgbClr val="00C00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1998-03-18T13:44:31Z</dcterms:created>
  <dc:creator>Computations</dc:creator>
</cp:coreProperties>
</file>